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Play"/>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195DDE5-D8DD-437B-BD49-1EAE25E98201}">
  <a:tblStyle styleId="{2195DDE5-D8DD-437B-BD49-1EAE25E98201}"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Play-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Play-bold.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gif>
</file>

<file path=ppt/media/image12.gif>
</file>

<file path=ppt/media/image13.png>
</file>

<file path=ppt/media/image14.png>
</file>

<file path=ppt/media/image15.png>
</file>

<file path=ppt/media/image16.png>
</file>

<file path=ppt/media/image17.gif>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100"/>
              <a:buNone/>
            </a:pPr>
            <a:r>
              <a:t/>
            </a:r>
            <a:endParaRPr sz="1200">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100"/>
              <a:buNone/>
            </a:pPr>
            <a:r>
              <a:t/>
            </a:r>
            <a:endParaRPr sz="1200">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100"/>
              <a:buNone/>
            </a:pPr>
            <a:r>
              <a:t/>
            </a:r>
            <a:endParaRPr sz="1200">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3" name="Google Shape;13;p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 name="Google Shape;17;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8" name="Google Shape;1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 name="Google Shape;21;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5" name="Google Shape;25;p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10"/>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1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10"/>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dk1"/>
              </a:buClr>
              <a:buSzPts val="1800"/>
              <a:buChar char="●"/>
              <a:defRPr>
                <a:solidFill>
                  <a:schemeClr val="dk1"/>
                </a:solidFill>
              </a:defRPr>
            </a:lvl1pPr>
            <a:lvl2pPr indent="-317500" lvl="1" marL="914400" algn="l">
              <a:lnSpc>
                <a:spcPct val="115000"/>
              </a:lnSpc>
              <a:spcBef>
                <a:spcPts val="0"/>
              </a:spcBef>
              <a:spcAft>
                <a:spcPts val="0"/>
              </a:spcAft>
              <a:buClr>
                <a:schemeClr val="dk1"/>
              </a:buClr>
              <a:buSzPts val="1400"/>
              <a:buChar char="○"/>
              <a:defRPr>
                <a:solidFill>
                  <a:schemeClr val="dk1"/>
                </a:solidFill>
              </a:defRPr>
            </a:lvl2pPr>
            <a:lvl3pPr indent="-317500" lvl="2" marL="1371600" algn="l">
              <a:lnSpc>
                <a:spcPct val="115000"/>
              </a:lnSpc>
              <a:spcBef>
                <a:spcPts val="0"/>
              </a:spcBef>
              <a:spcAft>
                <a:spcPts val="0"/>
              </a:spcAft>
              <a:buClr>
                <a:schemeClr val="dk1"/>
              </a:buClr>
              <a:buSzPts val="1400"/>
              <a:buChar char="■"/>
              <a:defRPr>
                <a:solidFill>
                  <a:schemeClr val="dk1"/>
                </a:solidFill>
              </a:defRPr>
            </a:lvl3pPr>
            <a:lvl4pPr indent="-317500" lvl="3" marL="1828800" algn="l">
              <a:lnSpc>
                <a:spcPct val="115000"/>
              </a:lnSpc>
              <a:spcBef>
                <a:spcPts val="0"/>
              </a:spcBef>
              <a:spcAft>
                <a:spcPts val="0"/>
              </a:spcAft>
              <a:buClr>
                <a:schemeClr val="dk1"/>
              </a:buClr>
              <a:buSzPts val="1400"/>
              <a:buChar char="●"/>
              <a:defRPr>
                <a:solidFill>
                  <a:schemeClr val="dk1"/>
                </a:solidFill>
              </a:defRPr>
            </a:lvl4pPr>
            <a:lvl5pPr indent="-317500" lvl="4" marL="2286000" algn="l">
              <a:lnSpc>
                <a:spcPct val="115000"/>
              </a:lnSpc>
              <a:spcBef>
                <a:spcPts val="0"/>
              </a:spcBef>
              <a:spcAft>
                <a:spcPts val="0"/>
              </a:spcAft>
              <a:buClr>
                <a:schemeClr val="dk1"/>
              </a:buClr>
              <a:buSzPts val="1400"/>
              <a:buChar char="○"/>
              <a:defRPr>
                <a:solidFill>
                  <a:schemeClr val="dk1"/>
                </a:solidFill>
              </a:defRPr>
            </a:lvl5pPr>
            <a:lvl6pPr indent="-317500" lvl="5" marL="2743200" algn="l">
              <a:lnSpc>
                <a:spcPct val="115000"/>
              </a:lnSpc>
              <a:spcBef>
                <a:spcPts val="0"/>
              </a:spcBef>
              <a:spcAft>
                <a:spcPts val="0"/>
              </a:spcAft>
              <a:buClr>
                <a:schemeClr val="dk1"/>
              </a:buClr>
              <a:buSzPts val="1400"/>
              <a:buChar char="■"/>
              <a:defRPr>
                <a:solidFill>
                  <a:schemeClr val="dk1"/>
                </a:solidFill>
              </a:defRPr>
            </a:lvl6pPr>
            <a:lvl7pPr indent="-317500" lvl="6" marL="3200400" algn="l">
              <a:lnSpc>
                <a:spcPct val="115000"/>
              </a:lnSpc>
              <a:spcBef>
                <a:spcPts val="0"/>
              </a:spcBef>
              <a:spcAft>
                <a:spcPts val="0"/>
              </a:spcAft>
              <a:buClr>
                <a:schemeClr val="dk1"/>
              </a:buClr>
              <a:buSzPts val="1400"/>
              <a:buChar char="●"/>
              <a:defRPr>
                <a:solidFill>
                  <a:schemeClr val="dk1"/>
                </a:solidFill>
              </a:defRPr>
            </a:lvl7pPr>
            <a:lvl8pPr indent="-317500" lvl="7" marL="3657600" algn="l">
              <a:lnSpc>
                <a:spcPct val="115000"/>
              </a:lnSpc>
              <a:spcBef>
                <a:spcPts val="0"/>
              </a:spcBef>
              <a:spcAft>
                <a:spcPts val="0"/>
              </a:spcAft>
              <a:buClr>
                <a:schemeClr val="dk1"/>
              </a:buClr>
              <a:buSzPts val="1400"/>
              <a:buChar char="○"/>
              <a:defRPr>
                <a:solidFill>
                  <a:schemeClr val="dk1"/>
                </a:solidFill>
              </a:defRPr>
            </a:lvl8pPr>
            <a:lvl9pPr indent="-317500" lvl="8" marL="4114800" algn="l">
              <a:lnSpc>
                <a:spcPct val="115000"/>
              </a:lnSpc>
              <a:spcBef>
                <a:spcPts val="0"/>
              </a:spcBef>
              <a:spcAft>
                <a:spcPts val="0"/>
              </a:spcAft>
              <a:buClr>
                <a:schemeClr val="dk1"/>
              </a:buClr>
              <a:buSzPts val="1400"/>
              <a:buChar char="■"/>
              <a:defRPr>
                <a:solidFill>
                  <a:schemeClr val="dk1"/>
                </a:solidFill>
              </a:defRPr>
            </a:lvl9pPr>
          </a:lstStyle>
          <a:p/>
        </p:txBody>
      </p:sp>
      <p:sp>
        <p:nvSpPr>
          <p:cNvPr id="42" name="Google Shape;4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16.png"/><Relationship Id="rId5"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6.png"/><Relationship Id="rId5" Type="http://schemas.openxmlformats.org/officeDocument/2006/relationships/image" Target="../media/image10.png"/><Relationship Id="rId6"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7.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dl.acm.org/toc/cgip/1987/37/3" TargetMode="External"/><Relationship Id="rId4" Type="http://schemas.openxmlformats.org/officeDocument/2006/relationships/hyperlink" Target="https://doi.org/10.1016/0734-189X(87)90045-4"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gif"/><Relationship Id="rId4" Type="http://schemas.openxmlformats.org/officeDocument/2006/relationships/image" Target="../media/image12.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2065650" y="1956875"/>
            <a:ext cx="5012700" cy="169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chemeClr val="dk1"/>
                </a:solidFill>
                <a:latin typeface="Play"/>
                <a:ea typeface="Play"/>
                <a:cs typeface="Play"/>
                <a:sym typeface="Play"/>
              </a:rPr>
              <a:t>Department of Computer Engineering</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chemeClr val="dk1"/>
                </a:solidFill>
                <a:latin typeface="Play"/>
                <a:ea typeface="Play"/>
                <a:cs typeface="Play"/>
                <a:sym typeface="Play"/>
              </a:rPr>
              <a:t>TERNA ENGINEERING COLLEGE </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Nerul (W), Navi Mumbai 400706</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chemeClr val="dk1"/>
                </a:solidFill>
                <a:latin typeface="Play"/>
                <a:ea typeface="Play"/>
                <a:cs typeface="Play"/>
                <a:sym typeface="Play"/>
              </a:rPr>
              <a:t>REVIEW  PRESENTATION</a:t>
            </a:r>
            <a:endParaRPr b="1"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400"/>
              <a:buFont typeface="Arial"/>
              <a:buNone/>
            </a:pPr>
            <a:br>
              <a:rPr b="1" i="0" lang="en-GB" sz="1400" u="none" cap="none" strike="noStrike">
                <a:solidFill>
                  <a:srgbClr val="FF0000"/>
                </a:solidFill>
                <a:latin typeface="Play"/>
                <a:ea typeface="Play"/>
                <a:cs typeface="Play"/>
                <a:sym typeface="Play"/>
              </a:rPr>
            </a:br>
            <a:r>
              <a:rPr b="1" i="0" lang="en-GB" sz="1400" u="none" cap="none" strike="noStrike">
                <a:solidFill>
                  <a:srgbClr val="FF0000"/>
                </a:solidFill>
                <a:latin typeface="Play"/>
                <a:ea typeface="Play"/>
                <a:cs typeface="Play"/>
                <a:sym typeface="Play"/>
              </a:rPr>
              <a:t>Group ID: PHI – CS 73</a:t>
            </a:r>
            <a:endParaRPr b="1" i="0" sz="1400" u="none" cap="none" strike="noStrike">
              <a:solidFill>
                <a:srgbClr val="FF0000"/>
              </a:solidFill>
              <a:latin typeface="Play"/>
              <a:ea typeface="Play"/>
              <a:cs typeface="Play"/>
              <a:sym typeface="Play"/>
            </a:endParaRPr>
          </a:p>
        </p:txBody>
      </p:sp>
      <p:pic>
        <p:nvPicPr>
          <p:cNvPr descr="https://lh5.googleusercontent.com/j7Ls_vbKtRxdnDBfbOpGURj9YiFopNGdIM6Kni8LFjJLkuL-dM0u-OU7bkvXbXWzmEWvRtQd51iRQ1Yk-NqjoD2KnvMnPYR6_q5f0vpAIrOpnxWE3ssO6KqdsyWHpN5H2z-y_y_cfDKt7876sA" id="55" name="Google Shape;55;p13"/>
          <p:cNvPicPr preferRelativeResize="0"/>
          <p:nvPr/>
        </p:nvPicPr>
        <p:blipFill rotWithShape="1">
          <a:blip r:embed="rId3">
            <a:alphaModFix/>
          </a:blip>
          <a:srcRect b="0" l="0" r="0" t="0"/>
          <a:stretch/>
        </p:blipFill>
        <p:spPr>
          <a:xfrm>
            <a:off x="155520" y="81745"/>
            <a:ext cx="1709654" cy="1010680"/>
          </a:xfrm>
          <a:prstGeom prst="rect">
            <a:avLst/>
          </a:prstGeom>
          <a:noFill/>
          <a:ln>
            <a:noFill/>
          </a:ln>
        </p:spPr>
      </p:pic>
      <p:sp>
        <p:nvSpPr>
          <p:cNvPr id="56" name="Google Shape;56;p13"/>
          <p:cNvSpPr txBox="1"/>
          <p:nvPr/>
        </p:nvSpPr>
        <p:spPr>
          <a:xfrm>
            <a:off x="155525" y="3945050"/>
            <a:ext cx="3061500" cy="5232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GB" sz="1400" u="none" cap="none" strike="noStrike">
                <a:solidFill>
                  <a:schemeClr val="dk1"/>
                </a:solidFill>
                <a:latin typeface="Play"/>
                <a:ea typeface="Play"/>
                <a:cs typeface="Play"/>
                <a:sym typeface="Play"/>
              </a:rPr>
              <a:t>Under the Guidance of :</a:t>
            </a:r>
            <a:br>
              <a:rPr b="0" i="0" lang="en-GB" sz="1400" u="none" cap="none" strike="noStrike">
                <a:solidFill>
                  <a:schemeClr val="dk1"/>
                </a:solidFill>
                <a:latin typeface="Play"/>
                <a:ea typeface="Play"/>
                <a:cs typeface="Play"/>
                <a:sym typeface="Play"/>
              </a:rPr>
            </a:br>
            <a:r>
              <a:rPr b="0" i="0" lang="en-GB" sz="1400" u="none" cap="none" strike="noStrike">
                <a:solidFill>
                  <a:schemeClr val="dk1"/>
                </a:solidFill>
                <a:latin typeface="Play"/>
                <a:ea typeface="Play"/>
                <a:cs typeface="Play"/>
                <a:sym typeface="Play"/>
              </a:rPr>
              <a:t>Prof. Randeep Kaur Kahlon</a:t>
            </a:r>
            <a:endParaRPr b="0" i="0" sz="1400" u="none" cap="none" strike="noStrike">
              <a:solidFill>
                <a:schemeClr val="dk1"/>
              </a:solidFill>
              <a:latin typeface="Play"/>
              <a:ea typeface="Play"/>
              <a:cs typeface="Play"/>
              <a:sym typeface="Play"/>
            </a:endParaRPr>
          </a:p>
        </p:txBody>
      </p:sp>
      <p:sp>
        <p:nvSpPr>
          <p:cNvPr id="57" name="Google Shape;57;p13"/>
          <p:cNvSpPr txBox="1"/>
          <p:nvPr/>
        </p:nvSpPr>
        <p:spPr>
          <a:xfrm>
            <a:off x="5982475" y="3945050"/>
            <a:ext cx="1515000" cy="9543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GB" sz="1400" u="none" cap="none" strike="noStrike">
                <a:solidFill>
                  <a:schemeClr val="dk1"/>
                </a:solidFill>
                <a:latin typeface="Play"/>
                <a:ea typeface="Play"/>
                <a:cs typeface="Play"/>
                <a:sym typeface="Play"/>
              </a:rPr>
              <a:t>  Amey Thakur</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800"/>
              <a:buFont typeface="Arial"/>
              <a:buNone/>
            </a:pPr>
            <a:r>
              <a:rPr b="0" i="0" lang="en-GB" sz="1400" u="none" cap="none" strike="noStrike">
                <a:solidFill>
                  <a:schemeClr val="dk1"/>
                </a:solidFill>
                <a:latin typeface="Play"/>
                <a:ea typeface="Play"/>
                <a:cs typeface="Play"/>
                <a:sym typeface="Play"/>
              </a:rPr>
              <a:t>Hasan Rizvi</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800"/>
              <a:buFont typeface="Arial"/>
              <a:buNone/>
            </a:pPr>
            <a:r>
              <a:rPr b="0" i="0" lang="en-GB" sz="1400" u="none" cap="none" strike="noStrike">
                <a:solidFill>
                  <a:schemeClr val="dk1"/>
                </a:solidFill>
                <a:latin typeface="Play"/>
                <a:ea typeface="Play"/>
                <a:cs typeface="Play"/>
                <a:sym typeface="Play"/>
              </a:rPr>
              <a:t>Mega Satish</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800"/>
              <a:buFont typeface="Arial"/>
              <a:buNone/>
            </a:pPr>
            <a:r>
              <a:rPr b="0" i="0" lang="en-GB" sz="1400" u="none" cap="none" strike="noStrike">
                <a:solidFill>
                  <a:schemeClr val="dk1"/>
                </a:solidFill>
                <a:latin typeface="Play"/>
                <a:ea typeface="Play"/>
                <a:cs typeface="Play"/>
                <a:sym typeface="Play"/>
              </a:rPr>
              <a:t>Ajay Davare</a:t>
            </a:r>
            <a:endParaRPr b="0" i="0" sz="1400" u="none" cap="none" strike="noStrike">
              <a:solidFill>
                <a:schemeClr val="dk1"/>
              </a:solidFill>
              <a:latin typeface="Play"/>
              <a:ea typeface="Play"/>
              <a:cs typeface="Play"/>
              <a:sym typeface="Play"/>
            </a:endParaRPr>
          </a:p>
        </p:txBody>
      </p:sp>
      <p:sp>
        <p:nvSpPr>
          <p:cNvPr id="58" name="Google Shape;58;p13"/>
          <p:cNvSpPr txBox="1"/>
          <p:nvPr/>
        </p:nvSpPr>
        <p:spPr>
          <a:xfrm>
            <a:off x="5955325" y="3481600"/>
            <a:ext cx="15693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Group Members:    </a:t>
            </a:r>
            <a:endParaRPr b="0" i="0" sz="1400" u="none" cap="none" strike="noStrike">
              <a:solidFill>
                <a:srgbClr val="000000"/>
              </a:solidFill>
              <a:latin typeface="Arial"/>
              <a:ea typeface="Arial"/>
              <a:cs typeface="Arial"/>
              <a:sym typeface="Arial"/>
            </a:endParaRPr>
          </a:p>
        </p:txBody>
      </p:sp>
      <p:sp>
        <p:nvSpPr>
          <p:cNvPr id="59" name="Google Shape;59;p13"/>
          <p:cNvSpPr txBox="1"/>
          <p:nvPr/>
        </p:nvSpPr>
        <p:spPr>
          <a:xfrm>
            <a:off x="7780700" y="3945050"/>
            <a:ext cx="869700" cy="9543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GB" sz="1400" u="none" cap="none" strike="noStrike">
                <a:solidFill>
                  <a:schemeClr val="dk1"/>
                </a:solidFill>
                <a:latin typeface="Play"/>
                <a:ea typeface="Play"/>
                <a:cs typeface="Play"/>
                <a:sym typeface="Play"/>
              </a:rPr>
              <a:t>B-50</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800"/>
              <a:buFont typeface="Arial"/>
              <a:buNone/>
            </a:pPr>
            <a:r>
              <a:rPr b="0" i="0" lang="en-GB" sz="1400" u="none" cap="none" strike="noStrike">
                <a:solidFill>
                  <a:schemeClr val="dk1"/>
                </a:solidFill>
                <a:latin typeface="Play"/>
                <a:ea typeface="Play"/>
                <a:cs typeface="Play"/>
                <a:sym typeface="Play"/>
              </a:rPr>
              <a:t>B-51</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800"/>
              <a:buFont typeface="Arial"/>
              <a:buNone/>
            </a:pPr>
            <a:r>
              <a:rPr b="0" i="0" lang="en-GB" sz="1400" u="none" cap="none" strike="noStrike">
                <a:solidFill>
                  <a:schemeClr val="dk1"/>
                </a:solidFill>
                <a:latin typeface="Play"/>
                <a:ea typeface="Play"/>
                <a:cs typeface="Play"/>
                <a:sym typeface="Play"/>
              </a:rPr>
              <a:t>B-58</a:t>
            </a:r>
            <a:endParaRPr b="0" i="0" sz="1400" u="none" cap="none" strike="noStrike">
              <a:solidFill>
                <a:schemeClr val="dk1"/>
              </a:solidFill>
              <a:latin typeface="Play"/>
              <a:ea typeface="Play"/>
              <a:cs typeface="Play"/>
              <a:sym typeface="Play"/>
            </a:endParaRPr>
          </a:p>
          <a:p>
            <a:pPr indent="0" lvl="0" marL="0" marR="0" rtl="0" algn="ctr">
              <a:lnSpc>
                <a:spcPct val="100000"/>
              </a:lnSpc>
              <a:spcBef>
                <a:spcPts val="0"/>
              </a:spcBef>
              <a:spcAft>
                <a:spcPts val="0"/>
              </a:spcAft>
              <a:buClr>
                <a:srgbClr val="000000"/>
              </a:buClr>
              <a:buSzPts val="1800"/>
              <a:buFont typeface="Arial"/>
              <a:buNone/>
            </a:pPr>
            <a:r>
              <a:rPr b="0" i="0" lang="en-GB" sz="1400" u="none" cap="none" strike="noStrike">
                <a:solidFill>
                  <a:schemeClr val="dk1"/>
                </a:solidFill>
                <a:latin typeface="Play"/>
                <a:ea typeface="Play"/>
                <a:cs typeface="Play"/>
                <a:sym typeface="Play"/>
              </a:rPr>
              <a:t>B-01</a:t>
            </a:r>
            <a:endParaRPr b="0" i="0" sz="1400" u="none" cap="none" strike="noStrike">
              <a:solidFill>
                <a:schemeClr val="dk1"/>
              </a:solidFill>
              <a:latin typeface="Play"/>
              <a:ea typeface="Play"/>
              <a:cs typeface="Play"/>
              <a:sym typeface="Play"/>
            </a:endParaRPr>
          </a:p>
        </p:txBody>
      </p:sp>
      <p:sp>
        <p:nvSpPr>
          <p:cNvPr id="60" name="Google Shape;60;p13"/>
          <p:cNvSpPr txBox="1"/>
          <p:nvPr>
            <p:ph idx="4294967295" type="ctrTitle"/>
          </p:nvPr>
        </p:nvSpPr>
        <p:spPr>
          <a:xfrm>
            <a:off x="246250" y="184625"/>
            <a:ext cx="8520600" cy="1421400"/>
          </a:xfrm>
          <a:prstGeom prst="rect">
            <a:avLst/>
          </a:prstGeom>
          <a:noFill/>
          <a:ln>
            <a:noFill/>
          </a:ln>
          <a:effectLst>
            <a:outerShdw blurRad="57150" rotWithShape="0" algn="bl" dir="5400000" dist="19050">
              <a:srgbClr val="FFFFFF">
                <a:alpha val="49019"/>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990"/>
              <a:buFont typeface="Arial"/>
              <a:buNone/>
            </a:pPr>
            <a:r>
              <a:rPr b="1" i="0" lang="en-GB" sz="3000" u="none" cap="none" strike="noStrike">
                <a:solidFill>
                  <a:srgbClr val="FF0000"/>
                </a:solidFill>
                <a:latin typeface="Play"/>
                <a:ea typeface="Play"/>
                <a:cs typeface="Play"/>
                <a:sym typeface="Play"/>
              </a:rPr>
              <a:t>QUADTREE VISUALIZER</a:t>
            </a:r>
            <a:endParaRPr b="1" i="0" sz="3000" u="none" cap="none" strike="noStrike">
              <a:solidFill>
                <a:srgbClr val="FF0000"/>
              </a:solidFill>
              <a:latin typeface="Play"/>
              <a:ea typeface="Play"/>
              <a:cs typeface="Play"/>
              <a:sym typeface="Play"/>
            </a:endParaRPr>
          </a:p>
        </p:txBody>
      </p:sp>
      <p:sp>
        <p:nvSpPr>
          <p:cNvPr id="61" name="Google Shape;61;p13"/>
          <p:cNvSpPr txBox="1"/>
          <p:nvPr/>
        </p:nvSpPr>
        <p:spPr>
          <a:xfrm>
            <a:off x="334500" y="1159125"/>
            <a:ext cx="8475000" cy="615000"/>
          </a:xfrm>
          <a:prstGeom prst="rect">
            <a:avLst/>
          </a:prstGeom>
          <a:noFill/>
          <a:ln>
            <a:noFill/>
          </a:ln>
          <a:effectLst>
            <a:outerShdw blurRad="214313" rotWithShape="0" algn="bl" dir="660000" dist="114300">
              <a:srgbClr val="FFFFFF"/>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1000"/>
              </a:spcAft>
              <a:buClr>
                <a:srgbClr val="000000"/>
              </a:buClr>
              <a:buSzPts val="2000"/>
              <a:buFont typeface="Arial"/>
              <a:buNone/>
            </a:pPr>
            <a:r>
              <a:rPr b="0" i="0" lang="en-GB" sz="2000" u="none" cap="none" strike="noStrike">
                <a:solidFill>
                  <a:srgbClr val="FFFFFF"/>
                </a:solidFill>
                <a:latin typeface="Play"/>
                <a:ea typeface="Play"/>
                <a:cs typeface="Play"/>
                <a:sym typeface="Play"/>
              </a:rPr>
              <a:t>Major Project</a:t>
            </a:r>
            <a:endParaRPr b="0" i="0" sz="2000" u="none" cap="none" strike="noStrike">
              <a:solidFill>
                <a:srgbClr val="FFFFFF"/>
              </a:solidFill>
              <a:latin typeface="Play"/>
              <a:ea typeface="Play"/>
              <a:cs typeface="Play"/>
              <a:sym typeface="Pl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nvSpPr>
        <p:spPr>
          <a:xfrm>
            <a:off x="374075" y="394300"/>
            <a:ext cx="2577000" cy="4926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How does QuadTree Works?</a:t>
            </a:r>
            <a:endParaRPr b="0" i="0" sz="1400" u="none" cap="none" strike="noStrike">
              <a:solidFill>
                <a:schemeClr val="dk1"/>
              </a:solidFill>
              <a:latin typeface="Play"/>
              <a:ea typeface="Play"/>
              <a:cs typeface="Play"/>
              <a:sym typeface="Play"/>
            </a:endParaRPr>
          </a:p>
        </p:txBody>
      </p:sp>
      <p:sp>
        <p:nvSpPr>
          <p:cNvPr id="129" name="Google Shape;129;p22"/>
          <p:cNvSpPr txBox="1"/>
          <p:nvPr/>
        </p:nvSpPr>
        <p:spPr>
          <a:xfrm>
            <a:off x="162575" y="14869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Subdivide into uniform blocks</a:t>
            </a:r>
            <a:endParaRPr b="0" i="0" sz="1400" u="none" cap="none" strike="noStrike">
              <a:solidFill>
                <a:schemeClr val="dk1"/>
              </a:solidFill>
              <a:latin typeface="Play"/>
              <a:ea typeface="Play"/>
              <a:cs typeface="Play"/>
              <a:sym typeface="Play"/>
            </a:endParaRPr>
          </a:p>
        </p:txBody>
      </p:sp>
      <p:cxnSp>
        <p:nvCxnSpPr>
          <p:cNvPr id="130" name="Google Shape;130;p22"/>
          <p:cNvCxnSpPr>
            <a:stCxn id="128" idx="2"/>
            <a:endCxn id="129" idx="0"/>
          </p:cNvCxnSpPr>
          <p:nvPr/>
        </p:nvCxnSpPr>
        <p:spPr>
          <a:xfrm>
            <a:off x="1662575" y="886900"/>
            <a:ext cx="0" cy="600000"/>
          </a:xfrm>
          <a:prstGeom prst="straightConnector1">
            <a:avLst/>
          </a:prstGeom>
          <a:noFill/>
          <a:ln cap="flat" cmpd="sng" w="9525">
            <a:solidFill>
              <a:schemeClr val="dk1"/>
            </a:solidFill>
            <a:prstDash val="solid"/>
            <a:round/>
            <a:headEnd len="sm" w="sm" type="none"/>
            <a:tailEnd len="med" w="med" type="triangle"/>
          </a:ln>
        </p:spPr>
      </p:cxnSp>
      <p:pic>
        <p:nvPicPr>
          <p:cNvPr id="131" name="Google Shape;131;p22"/>
          <p:cNvPicPr preferRelativeResize="0"/>
          <p:nvPr/>
        </p:nvPicPr>
        <p:blipFill rotWithShape="1">
          <a:blip r:embed="rId3">
            <a:alphaModFix/>
          </a:blip>
          <a:srcRect b="0" l="0" r="0" t="0"/>
          <a:stretch/>
        </p:blipFill>
        <p:spPr>
          <a:xfrm>
            <a:off x="3932200" y="152400"/>
            <a:ext cx="4830716" cy="4838701"/>
          </a:xfrm>
          <a:prstGeom prst="rect">
            <a:avLst/>
          </a:prstGeom>
          <a:noFill/>
          <a:ln cap="flat" cmpd="sng" w="9525">
            <a:solidFill>
              <a:schemeClr val="dk1"/>
            </a:solidFill>
            <a:prstDash val="solid"/>
            <a:round/>
            <a:headEnd len="sm" w="sm" type="none"/>
            <a:tailEnd len="sm" w="sm" type="none"/>
          </a:ln>
        </p:spPr>
      </p:pic>
      <p:pic>
        <p:nvPicPr>
          <p:cNvPr id="132" name="Google Shape;132;p22"/>
          <p:cNvPicPr preferRelativeResize="0"/>
          <p:nvPr/>
        </p:nvPicPr>
        <p:blipFill rotWithShape="1">
          <a:blip r:embed="rId4">
            <a:alphaModFix/>
          </a:blip>
          <a:srcRect b="0" l="0" r="0" t="0"/>
          <a:stretch/>
        </p:blipFill>
        <p:spPr>
          <a:xfrm>
            <a:off x="3932200" y="152400"/>
            <a:ext cx="4830725" cy="4822769"/>
          </a:xfrm>
          <a:prstGeom prst="rect">
            <a:avLst/>
          </a:prstGeom>
          <a:noFill/>
          <a:ln cap="flat" cmpd="sng" w="9525">
            <a:solidFill>
              <a:schemeClr val="dk1"/>
            </a:solidFill>
            <a:prstDash val="solid"/>
            <a:round/>
            <a:headEnd len="sm" w="sm" type="none"/>
            <a:tailEnd len="sm" w="sm" type="none"/>
          </a:ln>
        </p:spPr>
      </p:pic>
      <p:sp>
        <p:nvSpPr>
          <p:cNvPr id="133" name="Google Shape;133;p22"/>
          <p:cNvSpPr txBox="1"/>
          <p:nvPr/>
        </p:nvSpPr>
        <p:spPr>
          <a:xfrm>
            <a:off x="162575" y="21630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Merge Similar Brothers</a:t>
            </a:r>
            <a:endParaRPr b="0" i="0" sz="1400" u="none" cap="none" strike="noStrike">
              <a:solidFill>
                <a:schemeClr val="dk1"/>
              </a:solidFill>
              <a:latin typeface="Play"/>
              <a:ea typeface="Play"/>
              <a:cs typeface="Play"/>
              <a:sym typeface="Pl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3"/>
          <p:cNvSpPr txBox="1"/>
          <p:nvPr/>
        </p:nvSpPr>
        <p:spPr>
          <a:xfrm>
            <a:off x="374075" y="394300"/>
            <a:ext cx="2577000" cy="4926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How does QuadTree Works?</a:t>
            </a:r>
            <a:endParaRPr b="0" i="0" sz="1400" u="none" cap="none" strike="noStrike">
              <a:solidFill>
                <a:schemeClr val="dk1"/>
              </a:solidFill>
              <a:latin typeface="Play"/>
              <a:ea typeface="Play"/>
              <a:cs typeface="Play"/>
              <a:sym typeface="Play"/>
            </a:endParaRPr>
          </a:p>
        </p:txBody>
      </p:sp>
      <p:sp>
        <p:nvSpPr>
          <p:cNvPr id="139" name="Google Shape;139;p23"/>
          <p:cNvSpPr txBox="1"/>
          <p:nvPr/>
        </p:nvSpPr>
        <p:spPr>
          <a:xfrm>
            <a:off x="162575" y="14869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Subdivide into uniform blocks</a:t>
            </a:r>
            <a:endParaRPr b="0" i="0" sz="1400" u="none" cap="none" strike="noStrike">
              <a:solidFill>
                <a:schemeClr val="dk1"/>
              </a:solidFill>
              <a:latin typeface="Play"/>
              <a:ea typeface="Play"/>
              <a:cs typeface="Play"/>
              <a:sym typeface="Play"/>
            </a:endParaRPr>
          </a:p>
        </p:txBody>
      </p:sp>
      <p:cxnSp>
        <p:nvCxnSpPr>
          <p:cNvPr id="140" name="Google Shape;140;p23"/>
          <p:cNvCxnSpPr>
            <a:stCxn id="138" idx="2"/>
            <a:endCxn id="139" idx="0"/>
          </p:cNvCxnSpPr>
          <p:nvPr/>
        </p:nvCxnSpPr>
        <p:spPr>
          <a:xfrm>
            <a:off x="1662575" y="886900"/>
            <a:ext cx="0" cy="600000"/>
          </a:xfrm>
          <a:prstGeom prst="straightConnector1">
            <a:avLst/>
          </a:prstGeom>
          <a:noFill/>
          <a:ln cap="flat" cmpd="sng" w="9525">
            <a:solidFill>
              <a:schemeClr val="dk1"/>
            </a:solidFill>
            <a:prstDash val="solid"/>
            <a:round/>
            <a:headEnd len="sm" w="sm" type="none"/>
            <a:tailEnd len="med" w="med" type="triangle"/>
          </a:ln>
        </p:spPr>
      </p:cxnSp>
      <p:pic>
        <p:nvPicPr>
          <p:cNvPr id="141" name="Google Shape;141;p23"/>
          <p:cNvPicPr preferRelativeResize="0"/>
          <p:nvPr/>
        </p:nvPicPr>
        <p:blipFill rotWithShape="1">
          <a:blip r:embed="rId3">
            <a:alphaModFix/>
          </a:blip>
          <a:srcRect b="0" l="0" r="0" t="0"/>
          <a:stretch/>
        </p:blipFill>
        <p:spPr>
          <a:xfrm>
            <a:off x="3932200" y="152400"/>
            <a:ext cx="4830716" cy="4838701"/>
          </a:xfrm>
          <a:prstGeom prst="rect">
            <a:avLst/>
          </a:prstGeom>
          <a:noFill/>
          <a:ln cap="flat" cmpd="sng" w="9525">
            <a:solidFill>
              <a:schemeClr val="dk1"/>
            </a:solidFill>
            <a:prstDash val="solid"/>
            <a:round/>
            <a:headEnd len="sm" w="sm" type="none"/>
            <a:tailEnd len="sm" w="sm" type="none"/>
          </a:ln>
        </p:spPr>
      </p:pic>
      <p:pic>
        <p:nvPicPr>
          <p:cNvPr id="142" name="Google Shape;142;p23"/>
          <p:cNvPicPr preferRelativeResize="0"/>
          <p:nvPr/>
        </p:nvPicPr>
        <p:blipFill rotWithShape="1">
          <a:blip r:embed="rId4">
            <a:alphaModFix/>
          </a:blip>
          <a:srcRect b="0" l="0" r="0" t="0"/>
          <a:stretch/>
        </p:blipFill>
        <p:spPr>
          <a:xfrm>
            <a:off x="3932200" y="152400"/>
            <a:ext cx="4830725" cy="4822769"/>
          </a:xfrm>
          <a:prstGeom prst="rect">
            <a:avLst/>
          </a:prstGeom>
          <a:noFill/>
          <a:ln cap="flat" cmpd="sng" w="9525">
            <a:solidFill>
              <a:schemeClr val="dk1"/>
            </a:solidFill>
            <a:prstDash val="solid"/>
            <a:round/>
            <a:headEnd len="sm" w="sm" type="none"/>
            <a:tailEnd len="sm" w="sm" type="none"/>
          </a:ln>
        </p:spPr>
      </p:pic>
      <p:sp>
        <p:nvSpPr>
          <p:cNvPr id="143" name="Google Shape;143;p23"/>
          <p:cNvSpPr txBox="1"/>
          <p:nvPr/>
        </p:nvSpPr>
        <p:spPr>
          <a:xfrm>
            <a:off x="162575" y="21630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Merge Similar Brothers</a:t>
            </a:r>
            <a:endParaRPr b="0" i="0" sz="1400" u="none" cap="none" strike="noStrike">
              <a:solidFill>
                <a:schemeClr val="dk1"/>
              </a:solidFill>
              <a:latin typeface="Play"/>
              <a:ea typeface="Play"/>
              <a:cs typeface="Play"/>
              <a:sym typeface="Play"/>
            </a:endParaRPr>
          </a:p>
        </p:txBody>
      </p:sp>
      <p:pic>
        <p:nvPicPr>
          <p:cNvPr id="144" name="Google Shape;144;p23"/>
          <p:cNvPicPr preferRelativeResize="0"/>
          <p:nvPr/>
        </p:nvPicPr>
        <p:blipFill rotWithShape="1">
          <a:blip r:embed="rId5">
            <a:alphaModFix/>
          </a:blip>
          <a:srcRect b="0" l="0" r="0" t="0"/>
          <a:stretch/>
        </p:blipFill>
        <p:spPr>
          <a:xfrm>
            <a:off x="3932200" y="152400"/>
            <a:ext cx="4830725" cy="4822790"/>
          </a:xfrm>
          <a:prstGeom prst="rect">
            <a:avLst/>
          </a:prstGeom>
          <a:noFill/>
          <a:ln cap="flat" cmpd="sng" w="9525">
            <a:solidFill>
              <a:schemeClr val="dk1"/>
            </a:solidFill>
            <a:prstDash val="solid"/>
            <a:round/>
            <a:headEnd len="sm" w="sm" type="none"/>
            <a:tailEnd len="sm" w="sm" type="none"/>
          </a:ln>
        </p:spPr>
      </p:pic>
      <p:sp>
        <p:nvSpPr>
          <p:cNvPr id="145" name="Google Shape;145;p23"/>
          <p:cNvSpPr txBox="1"/>
          <p:nvPr/>
        </p:nvSpPr>
        <p:spPr>
          <a:xfrm>
            <a:off x="162575" y="28391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Subdivide Non-homogenous Cells</a:t>
            </a:r>
            <a:endParaRPr b="0" i="0" sz="1400" u="none" cap="none" strike="noStrike">
              <a:solidFill>
                <a:schemeClr val="dk1"/>
              </a:solidFill>
              <a:latin typeface="Play"/>
              <a:ea typeface="Play"/>
              <a:cs typeface="Play"/>
              <a:sym typeface="Pl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nvSpPr>
        <p:spPr>
          <a:xfrm>
            <a:off x="374075" y="394300"/>
            <a:ext cx="2577000" cy="4926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How does QuadTree Works?</a:t>
            </a:r>
            <a:endParaRPr b="0" i="0" sz="1400" u="none" cap="none" strike="noStrike">
              <a:solidFill>
                <a:schemeClr val="dk1"/>
              </a:solidFill>
              <a:latin typeface="Play"/>
              <a:ea typeface="Play"/>
              <a:cs typeface="Play"/>
              <a:sym typeface="Play"/>
            </a:endParaRPr>
          </a:p>
        </p:txBody>
      </p:sp>
      <p:sp>
        <p:nvSpPr>
          <p:cNvPr id="151" name="Google Shape;151;p24"/>
          <p:cNvSpPr txBox="1"/>
          <p:nvPr/>
        </p:nvSpPr>
        <p:spPr>
          <a:xfrm>
            <a:off x="162575" y="14869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Subdivide into uniform blocks</a:t>
            </a:r>
            <a:endParaRPr b="0" i="0" sz="1400" u="none" cap="none" strike="noStrike">
              <a:solidFill>
                <a:schemeClr val="dk1"/>
              </a:solidFill>
              <a:latin typeface="Play"/>
              <a:ea typeface="Play"/>
              <a:cs typeface="Play"/>
              <a:sym typeface="Play"/>
            </a:endParaRPr>
          </a:p>
        </p:txBody>
      </p:sp>
      <p:cxnSp>
        <p:nvCxnSpPr>
          <p:cNvPr id="152" name="Google Shape;152;p24"/>
          <p:cNvCxnSpPr>
            <a:stCxn id="150" idx="2"/>
            <a:endCxn id="151" idx="0"/>
          </p:cNvCxnSpPr>
          <p:nvPr/>
        </p:nvCxnSpPr>
        <p:spPr>
          <a:xfrm>
            <a:off x="1662575" y="886900"/>
            <a:ext cx="0" cy="600000"/>
          </a:xfrm>
          <a:prstGeom prst="straightConnector1">
            <a:avLst/>
          </a:prstGeom>
          <a:noFill/>
          <a:ln cap="flat" cmpd="sng" w="9525">
            <a:solidFill>
              <a:schemeClr val="dk1"/>
            </a:solidFill>
            <a:prstDash val="solid"/>
            <a:round/>
            <a:headEnd len="sm" w="sm" type="none"/>
            <a:tailEnd len="med" w="med" type="triangle"/>
          </a:ln>
        </p:spPr>
      </p:cxnSp>
      <p:pic>
        <p:nvPicPr>
          <p:cNvPr id="153" name="Google Shape;153;p24"/>
          <p:cNvPicPr preferRelativeResize="0"/>
          <p:nvPr/>
        </p:nvPicPr>
        <p:blipFill rotWithShape="1">
          <a:blip r:embed="rId3">
            <a:alphaModFix/>
          </a:blip>
          <a:srcRect b="0" l="0" r="0" t="0"/>
          <a:stretch/>
        </p:blipFill>
        <p:spPr>
          <a:xfrm>
            <a:off x="3932200" y="152400"/>
            <a:ext cx="4830716" cy="4838701"/>
          </a:xfrm>
          <a:prstGeom prst="rect">
            <a:avLst/>
          </a:prstGeom>
          <a:noFill/>
          <a:ln cap="flat" cmpd="sng" w="9525">
            <a:solidFill>
              <a:schemeClr val="dk1"/>
            </a:solidFill>
            <a:prstDash val="solid"/>
            <a:round/>
            <a:headEnd len="sm" w="sm" type="none"/>
            <a:tailEnd len="sm" w="sm" type="none"/>
          </a:ln>
        </p:spPr>
      </p:pic>
      <p:pic>
        <p:nvPicPr>
          <p:cNvPr id="154" name="Google Shape;154;p24"/>
          <p:cNvPicPr preferRelativeResize="0"/>
          <p:nvPr/>
        </p:nvPicPr>
        <p:blipFill rotWithShape="1">
          <a:blip r:embed="rId4">
            <a:alphaModFix/>
          </a:blip>
          <a:srcRect b="0" l="0" r="0" t="0"/>
          <a:stretch/>
        </p:blipFill>
        <p:spPr>
          <a:xfrm>
            <a:off x="3932200" y="152400"/>
            <a:ext cx="4830725" cy="4822769"/>
          </a:xfrm>
          <a:prstGeom prst="rect">
            <a:avLst/>
          </a:prstGeom>
          <a:noFill/>
          <a:ln cap="flat" cmpd="sng" w="9525">
            <a:solidFill>
              <a:schemeClr val="dk1"/>
            </a:solidFill>
            <a:prstDash val="solid"/>
            <a:round/>
            <a:headEnd len="sm" w="sm" type="none"/>
            <a:tailEnd len="sm" w="sm" type="none"/>
          </a:ln>
        </p:spPr>
      </p:pic>
      <p:sp>
        <p:nvSpPr>
          <p:cNvPr id="155" name="Google Shape;155;p24"/>
          <p:cNvSpPr txBox="1"/>
          <p:nvPr/>
        </p:nvSpPr>
        <p:spPr>
          <a:xfrm>
            <a:off x="162575" y="21630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Merge Similar Brothers</a:t>
            </a:r>
            <a:endParaRPr b="0" i="0" sz="1400" u="none" cap="none" strike="noStrike">
              <a:solidFill>
                <a:schemeClr val="dk1"/>
              </a:solidFill>
              <a:latin typeface="Play"/>
              <a:ea typeface="Play"/>
              <a:cs typeface="Play"/>
              <a:sym typeface="Play"/>
            </a:endParaRPr>
          </a:p>
        </p:txBody>
      </p:sp>
      <p:pic>
        <p:nvPicPr>
          <p:cNvPr id="156" name="Google Shape;156;p24"/>
          <p:cNvPicPr preferRelativeResize="0"/>
          <p:nvPr/>
        </p:nvPicPr>
        <p:blipFill rotWithShape="1">
          <a:blip r:embed="rId5">
            <a:alphaModFix/>
          </a:blip>
          <a:srcRect b="0" l="0" r="0" t="0"/>
          <a:stretch/>
        </p:blipFill>
        <p:spPr>
          <a:xfrm>
            <a:off x="3932200" y="152400"/>
            <a:ext cx="4830725" cy="4822790"/>
          </a:xfrm>
          <a:prstGeom prst="rect">
            <a:avLst/>
          </a:prstGeom>
          <a:noFill/>
          <a:ln cap="flat" cmpd="sng" w="9525">
            <a:solidFill>
              <a:schemeClr val="dk1"/>
            </a:solidFill>
            <a:prstDash val="solid"/>
            <a:round/>
            <a:headEnd len="sm" w="sm" type="none"/>
            <a:tailEnd len="sm" w="sm" type="none"/>
          </a:ln>
        </p:spPr>
      </p:pic>
      <p:sp>
        <p:nvSpPr>
          <p:cNvPr id="157" name="Google Shape;157;p24"/>
          <p:cNvSpPr txBox="1"/>
          <p:nvPr/>
        </p:nvSpPr>
        <p:spPr>
          <a:xfrm>
            <a:off x="162575" y="28391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Subdivide Non-homogenous Cells</a:t>
            </a:r>
            <a:endParaRPr b="0" i="0" sz="1400" u="none" cap="none" strike="noStrike">
              <a:solidFill>
                <a:schemeClr val="dk1"/>
              </a:solidFill>
              <a:latin typeface="Play"/>
              <a:ea typeface="Play"/>
              <a:cs typeface="Play"/>
              <a:sym typeface="Play"/>
            </a:endParaRPr>
          </a:p>
        </p:txBody>
      </p:sp>
      <p:pic>
        <p:nvPicPr>
          <p:cNvPr id="158" name="Google Shape;158;p24"/>
          <p:cNvPicPr preferRelativeResize="0"/>
          <p:nvPr/>
        </p:nvPicPr>
        <p:blipFill rotWithShape="1">
          <a:blip r:embed="rId6">
            <a:alphaModFix/>
          </a:blip>
          <a:srcRect b="0" l="0" r="0" t="0"/>
          <a:stretch/>
        </p:blipFill>
        <p:spPr>
          <a:xfrm>
            <a:off x="3932200" y="152400"/>
            <a:ext cx="4830725" cy="4822771"/>
          </a:xfrm>
          <a:prstGeom prst="rect">
            <a:avLst/>
          </a:prstGeom>
          <a:noFill/>
          <a:ln cap="flat" cmpd="sng" w="9525">
            <a:solidFill>
              <a:schemeClr val="dk1"/>
            </a:solidFill>
            <a:prstDash val="solid"/>
            <a:round/>
            <a:headEnd len="sm" w="sm" type="none"/>
            <a:tailEnd len="sm" w="sm" type="none"/>
          </a:ln>
        </p:spPr>
      </p:pic>
      <p:sp>
        <p:nvSpPr>
          <p:cNvPr id="159" name="Google Shape;159;p24"/>
          <p:cNvSpPr txBox="1"/>
          <p:nvPr/>
        </p:nvSpPr>
        <p:spPr>
          <a:xfrm>
            <a:off x="311375" y="35152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1" i="0" lang="en-GB" sz="1400" u="none" cap="none" strike="noStrike">
                <a:solidFill>
                  <a:srgbClr val="FF0000"/>
                </a:solidFill>
                <a:latin typeface="Play"/>
                <a:ea typeface="Play"/>
                <a:cs typeface="Play"/>
                <a:sym typeface="Play"/>
              </a:rPr>
              <a:t>Group Identical Blocks </a:t>
            </a:r>
            <a:endParaRPr b="1" i="0" sz="1400" u="none" cap="none" strike="noStrike">
              <a:solidFill>
                <a:srgbClr val="FF0000"/>
              </a:solidFill>
              <a:latin typeface="Play"/>
              <a:ea typeface="Play"/>
              <a:cs typeface="Play"/>
              <a:sym typeface="Play"/>
            </a:endParaRPr>
          </a:p>
          <a:p>
            <a:pPr indent="0" lvl="0" marL="0" marR="0" rtl="0" algn="ctr">
              <a:lnSpc>
                <a:spcPct val="150000"/>
              </a:lnSpc>
              <a:spcBef>
                <a:spcPts val="0"/>
              </a:spcBef>
              <a:spcAft>
                <a:spcPts val="0"/>
              </a:spcAft>
              <a:buClr>
                <a:srgbClr val="000000"/>
              </a:buClr>
              <a:buSzPts val="1400"/>
              <a:buFont typeface="Arial"/>
              <a:buNone/>
            </a:pPr>
            <a:r>
              <a:rPr b="1" i="0" lang="en-GB" sz="1400" u="none" cap="none" strike="noStrike">
                <a:solidFill>
                  <a:srgbClr val="FF0000"/>
                </a:solidFill>
                <a:latin typeface="Play"/>
                <a:ea typeface="Play"/>
                <a:cs typeface="Play"/>
                <a:sym typeface="Play"/>
              </a:rPr>
              <a:t>to get regions</a:t>
            </a:r>
            <a:endParaRPr b="1" i="0" sz="1400" u="none" cap="none" strike="noStrike">
              <a:solidFill>
                <a:srgbClr val="FF0000"/>
              </a:solidFill>
              <a:latin typeface="Play"/>
              <a:ea typeface="Play"/>
              <a:cs typeface="Play"/>
              <a:sym typeface="Pl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5"/>
          <p:cNvSpPr txBox="1"/>
          <p:nvPr/>
        </p:nvSpPr>
        <p:spPr>
          <a:xfrm>
            <a:off x="271200" y="20745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LIMITATIONS OF QUADTREE</a:t>
            </a:r>
            <a:endParaRPr b="1" i="0" sz="2000" u="none" cap="none" strike="noStrike">
              <a:solidFill>
                <a:srgbClr val="FF0000"/>
              </a:solidFill>
              <a:latin typeface="Play"/>
              <a:ea typeface="Play"/>
              <a:cs typeface="Play"/>
              <a:sym typeface="Play"/>
            </a:endParaRPr>
          </a:p>
        </p:txBody>
      </p:sp>
      <p:sp>
        <p:nvSpPr>
          <p:cNvPr id="165" name="Google Shape;165;p25"/>
          <p:cNvSpPr txBox="1"/>
          <p:nvPr/>
        </p:nvSpPr>
        <p:spPr>
          <a:xfrm>
            <a:off x="4665000" y="991300"/>
            <a:ext cx="4208400" cy="395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just">
              <a:lnSpc>
                <a:spcPct val="115000"/>
              </a:lnSpc>
              <a:spcBef>
                <a:spcPts val="120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The main disadvantage of quadtrees is that it is almost impossible to compare two images that differ only in rotation or translation. This is because the quadtree representation of such images will be so totally different.</a:t>
            </a:r>
            <a:endParaRPr b="0" i="0" sz="1400" u="none" cap="none" strike="noStrike">
              <a:solidFill>
                <a:schemeClr val="dk1"/>
              </a:solidFill>
              <a:latin typeface="Play"/>
              <a:ea typeface="Play"/>
              <a:cs typeface="Play"/>
              <a:sym typeface="Play"/>
            </a:endParaRPr>
          </a:p>
          <a:p>
            <a:pPr indent="0" lvl="0" marL="457200" marR="0" rtl="0" algn="just">
              <a:lnSpc>
                <a:spcPct val="115000"/>
              </a:lnSpc>
              <a:spcBef>
                <a:spcPts val="1200"/>
              </a:spcBef>
              <a:spcAft>
                <a:spcPts val="0"/>
              </a:spcAft>
              <a:buClr>
                <a:srgbClr val="000000"/>
              </a:buClr>
              <a:buSzPts val="1400"/>
              <a:buFont typeface="Arial"/>
              <a:buNone/>
            </a:pPr>
            <a:r>
              <a:t/>
            </a:r>
            <a:endParaRPr b="0" i="0" sz="1400" u="none" cap="none" strike="noStrike">
              <a:solidFill>
                <a:schemeClr val="dk1"/>
              </a:solidFill>
              <a:latin typeface="Play"/>
              <a:ea typeface="Play"/>
              <a:cs typeface="Play"/>
              <a:sym typeface="Play"/>
            </a:endParaRPr>
          </a:p>
          <a:p>
            <a:pPr indent="-317500" lvl="0" marL="457200" marR="0" rtl="0" algn="just">
              <a:lnSpc>
                <a:spcPct val="115000"/>
              </a:lnSpc>
              <a:spcBef>
                <a:spcPts val="120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The algorithms available for rotation of an image are restricted to rotations of 90 degrees (or multiples thereof). No other rotation is available, nor is there a facility for translation.</a:t>
            </a:r>
            <a:endParaRPr b="0" i="0" sz="1400" u="none" cap="none" strike="noStrike">
              <a:solidFill>
                <a:schemeClr val="dk1"/>
              </a:solidFill>
              <a:latin typeface="Play"/>
              <a:ea typeface="Play"/>
              <a:cs typeface="Play"/>
              <a:sym typeface="Play"/>
            </a:endParaRPr>
          </a:p>
        </p:txBody>
      </p:sp>
      <p:pic>
        <p:nvPicPr>
          <p:cNvPr id="166" name="Google Shape;166;p25"/>
          <p:cNvPicPr preferRelativeResize="0"/>
          <p:nvPr/>
        </p:nvPicPr>
        <p:blipFill rotWithShape="1">
          <a:blip r:embed="rId3">
            <a:alphaModFix/>
          </a:blip>
          <a:srcRect b="0" l="0" r="0" t="0"/>
          <a:stretch/>
        </p:blipFill>
        <p:spPr>
          <a:xfrm>
            <a:off x="271200" y="2638125"/>
            <a:ext cx="1871746" cy="2309575"/>
          </a:xfrm>
          <a:prstGeom prst="rect">
            <a:avLst/>
          </a:prstGeom>
          <a:noFill/>
          <a:ln>
            <a:noFill/>
          </a:ln>
        </p:spPr>
      </p:pic>
      <p:pic>
        <p:nvPicPr>
          <p:cNvPr id="167" name="Google Shape;167;p25"/>
          <p:cNvPicPr preferRelativeResize="0"/>
          <p:nvPr/>
        </p:nvPicPr>
        <p:blipFill rotWithShape="1">
          <a:blip r:embed="rId4">
            <a:alphaModFix/>
          </a:blip>
          <a:srcRect b="0" l="2779" r="-2779" t="0"/>
          <a:stretch/>
        </p:blipFill>
        <p:spPr>
          <a:xfrm>
            <a:off x="2303325" y="999825"/>
            <a:ext cx="2019300" cy="1638300"/>
          </a:xfrm>
          <a:prstGeom prst="rect">
            <a:avLst/>
          </a:prstGeom>
          <a:noFill/>
          <a:ln>
            <a:noFill/>
          </a:ln>
        </p:spPr>
      </p:pic>
      <p:sp>
        <p:nvSpPr>
          <p:cNvPr id="168" name="Google Shape;168;p25"/>
          <p:cNvSpPr txBox="1"/>
          <p:nvPr/>
        </p:nvSpPr>
        <p:spPr>
          <a:xfrm>
            <a:off x="271200" y="1572688"/>
            <a:ext cx="1374600" cy="492600"/>
          </a:xfrm>
          <a:prstGeom prst="rect">
            <a:avLst/>
          </a:prstGeom>
          <a:noFill/>
          <a:ln>
            <a:noFill/>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First Image</a:t>
            </a:r>
            <a:endParaRPr b="0" i="0" sz="1400" u="none" cap="none" strike="noStrike">
              <a:solidFill>
                <a:schemeClr val="dk1"/>
              </a:solidFill>
              <a:latin typeface="Play"/>
              <a:ea typeface="Play"/>
              <a:cs typeface="Play"/>
              <a:sym typeface="Play"/>
            </a:endParaRPr>
          </a:p>
        </p:txBody>
      </p:sp>
      <p:cxnSp>
        <p:nvCxnSpPr>
          <p:cNvPr id="169" name="Google Shape;169;p25"/>
          <p:cNvCxnSpPr>
            <a:stCxn id="168" idx="3"/>
            <a:endCxn id="167" idx="1"/>
          </p:cNvCxnSpPr>
          <p:nvPr/>
        </p:nvCxnSpPr>
        <p:spPr>
          <a:xfrm>
            <a:off x="1645800" y="1818988"/>
            <a:ext cx="657600" cy="0"/>
          </a:xfrm>
          <a:prstGeom prst="straightConnector1">
            <a:avLst/>
          </a:prstGeom>
          <a:noFill/>
          <a:ln cap="flat" cmpd="sng" w="9525">
            <a:solidFill>
              <a:schemeClr val="dk1"/>
            </a:solidFill>
            <a:prstDash val="solid"/>
            <a:round/>
            <a:headEnd len="sm" w="sm" type="none"/>
            <a:tailEnd len="med" w="med" type="triangle"/>
          </a:ln>
        </p:spPr>
      </p:cxnSp>
      <p:sp>
        <p:nvSpPr>
          <p:cNvPr id="170" name="Google Shape;170;p25"/>
          <p:cNvSpPr txBox="1"/>
          <p:nvPr/>
        </p:nvSpPr>
        <p:spPr>
          <a:xfrm>
            <a:off x="2948025" y="3546613"/>
            <a:ext cx="1374600" cy="492600"/>
          </a:xfrm>
          <a:prstGeom prst="rect">
            <a:avLst/>
          </a:prstGeom>
          <a:noFill/>
          <a:ln>
            <a:noFill/>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Rotated Image</a:t>
            </a:r>
            <a:endParaRPr b="0" i="0" sz="1400" u="none" cap="none" strike="noStrike">
              <a:solidFill>
                <a:schemeClr val="dk1"/>
              </a:solidFill>
              <a:latin typeface="Play"/>
              <a:ea typeface="Play"/>
              <a:cs typeface="Play"/>
              <a:sym typeface="Play"/>
            </a:endParaRPr>
          </a:p>
        </p:txBody>
      </p:sp>
      <p:cxnSp>
        <p:nvCxnSpPr>
          <p:cNvPr id="171" name="Google Shape;171;p25"/>
          <p:cNvCxnSpPr>
            <a:stCxn id="170" idx="1"/>
            <a:endCxn id="166" idx="3"/>
          </p:cNvCxnSpPr>
          <p:nvPr/>
        </p:nvCxnSpPr>
        <p:spPr>
          <a:xfrm rot="10800000">
            <a:off x="2142825" y="3792913"/>
            <a:ext cx="805200" cy="0"/>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6"/>
          <p:cNvSpPr txBox="1"/>
          <p:nvPr/>
        </p:nvSpPr>
        <p:spPr>
          <a:xfrm>
            <a:off x="271200" y="897775"/>
            <a:ext cx="8602200" cy="1674000"/>
          </a:xfrm>
          <a:prstGeom prst="rect">
            <a:avLst/>
          </a:prstGeom>
          <a:noFill/>
          <a:ln>
            <a:noFill/>
          </a:ln>
        </p:spPr>
        <p:txBody>
          <a:bodyPr anchorCtr="0" anchor="ctr" bIns="91425" lIns="91425" spcFirstLastPara="1" rIns="91425" wrap="square" tIns="91425">
            <a:noAutofit/>
          </a:bodyPr>
          <a:lstStyle/>
          <a:p>
            <a:pPr indent="-317500" lvl="0" marL="1828800" marR="0" rtl="0" algn="just">
              <a:lnSpc>
                <a:spcPct val="150000"/>
              </a:lnSpc>
              <a:spcBef>
                <a:spcPts val="30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Computer Graphics, Games, Movies</a:t>
            </a:r>
            <a:endParaRPr b="0" i="0" sz="1400" u="none" cap="none" strike="noStrike">
              <a:solidFill>
                <a:schemeClr val="dk1"/>
              </a:solidFill>
              <a:latin typeface="Play"/>
              <a:ea typeface="Play"/>
              <a:cs typeface="Play"/>
              <a:sym typeface="Play"/>
            </a:endParaRPr>
          </a:p>
          <a:p>
            <a:pPr indent="-317500" lvl="0" marL="1828800" marR="0" rtl="0" algn="just">
              <a:lnSpc>
                <a:spcPct val="150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Computer Vision, CAD, Street Maps (Google Maps/Google Earth)</a:t>
            </a:r>
            <a:endParaRPr b="0" i="0" sz="1400" u="none" cap="none" strike="noStrike">
              <a:solidFill>
                <a:schemeClr val="dk1"/>
              </a:solidFill>
              <a:latin typeface="Play"/>
              <a:ea typeface="Play"/>
              <a:cs typeface="Play"/>
              <a:sym typeface="Play"/>
            </a:endParaRPr>
          </a:p>
          <a:p>
            <a:pPr indent="-317500" lvl="0" marL="1828800" marR="0" rtl="0" algn="just">
              <a:lnSpc>
                <a:spcPct val="150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Human-Computer Interface Design (Windowing Systems)</a:t>
            </a:r>
            <a:endParaRPr b="0" i="0" sz="1400" u="none" cap="none" strike="noStrike">
              <a:solidFill>
                <a:schemeClr val="dk1"/>
              </a:solidFill>
              <a:latin typeface="Play"/>
              <a:ea typeface="Play"/>
              <a:cs typeface="Play"/>
              <a:sym typeface="Play"/>
            </a:endParaRPr>
          </a:p>
          <a:p>
            <a:pPr indent="-317500" lvl="0" marL="1828800" marR="0" rtl="0" algn="just">
              <a:lnSpc>
                <a:spcPct val="150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Virtual Reality</a:t>
            </a:r>
            <a:endParaRPr b="0" i="0" sz="1400" u="none" cap="none" strike="noStrike">
              <a:solidFill>
                <a:schemeClr val="dk1"/>
              </a:solidFill>
              <a:latin typeface="Play"/>
              <a:ea typeface="Play"/>
              <a:cs typeface="Play"/>
              <a:sym typeface="Play"/>
            </a:endParaRPr>
          </a:p>
          <a:p>
            <a:pPr indent="-317500" lvl="0" marL="1828800" marR="0" rtl="0" algn="just">
              <a:lnSpc>
                <a:spcPct val="150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Visualization (Graphing Complex Functions)</a:t>
            </a:r>
            <a:endParaRPr b="0" i="0" sz="1400" u="none" cap="none" strike="noStrike">
              <a:solidFill>
                <a:schemeClr val="dk1"/>
              </a:solidFill>
              <a:latin typeface="Play"/>
              <a:ea typeface="Play"/>
              <a:cs typeface="Play"/>
              <a:sym typeface="Play"/>
            </a:endParaRPr>
          </a:p>
        </p:txBody>
      </p:sp>
      <p:sp>
        <p:nvSpPr>
          <p:cNvPr id="177" name="Google Shape;177;p26"/>
          <p:cNvSpPr txBox="1"/>
          <p:nvPr/>
        </p:nvSpPr>
        <p:spPr>
          <a:xfrm>
            <a:off x="271200" y="20745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APPLICATIONS OF QUADTREE DATA STRUCTURE</a:t>
            </a:r>
            <a:endParaRPr b="1" i="0" sz="2000" u="none" cap="none" strike="noStrike">
              <a:solidFill>
                <a:srgbClr val="FF0000"/>
              </a:solidFill>
              <a:latin typeface="Play"/>
              <a:ea typeface="Play"/>
              <a:cs typeface="Play"/>
              <a:sym typeface="Play"/>
            </a:endParaRPr>
          </a:p>
        </p:txBody>
      </p:sp>
      <p:pic>
        <p:nvPicPr>
          <p:cNvPr id="178" name="Google Shape;178;p26"/>
          <p:cNvPicPr preferRelativeResize="0"/>
          <p:nvPr/>
        </p:nvPicPr>
        <p:blipFill rotWithShape="1">
          <a:blip r:embed="rId3">
            <a:alphaModFix/>
          </a:blip>
          <a:srcRect b="0" l="0" r="0" t="0"/>
          <a:stretch/>
        </p:blipFill>
        <p:spPr>
          <a:xfrm>
            <a:off x="3438538" y="2670625"/>
            <a:ext cx="2266925" cy="2266925"/>
          </a:xfrm>
          <a:prstGeom prst="rect">
            <a:avLst/>
          </a:prstGeom>
          <a:noFill/>
          <a:ln cap="flat" cmpd="sng" w="9525">
            <a:solidFill>
              <a:schemeClr val="dk1"/>
            </a:solidFill>
            <a:prstDash val="solid"/>
            <a:round/>
            <a:headEnd len="sm" w="sm" type="none"/>
            <a:tailEnd len="sm" w="sm" type="none"/>
          </a:ln>
        </p:spPr>
      </p:pic>
      <p:pic>
        <p:nvPicPr>
          <p:cNvPr id="179" name="Google Shape;179;p26"/>
          <p:cNvPicPr preferRelativeResize="0"/>
          <p:nvPr/>
        </p:nvPicPr>
        <p:blipFill rotWithShape="1">
          <a:blip r:embed="rId4">
            <a:alphaModFix/>
          </a:blip>
          <a:srcRect b="0" l="0" r="0" t="4479"/>
          <a:stretch/>
        </p:blipFill>
        <p:spPr>
          <a:xfrm>
            <a:off x="271200" y="2670625"/>
            <a:ext cx="2373183" cy="2266925"/>
          </a:xfrm>
          <a:prstGeom prst="rect">
            <a:avLst/>
          </a:prstGeom>
          <a:noFill/>
          <a:ln cap="flat" cmpd="sng" w="9525">
            <a:solidFill>
              <a:schemeClr val="dk1"/>
            </a:solidFill>
            <a:prstDash val="solid"/>
            <a:round/>
            <a:headEnd len="sm" w="sm" type="none"/>
            <a:tailEnd len="sm" w="sm" type="none"/>
          </a:ln>
        </p:spPr>
      </p:pic>
      <p:pic>
        <p:nvPicPr>
          <p:cNvPr id="180" name="Google Shape;180;p26"/>
          <p:cNvPicPr preferRelativeResize="0"/>
          <p:nvPr/>
        </p:nvPicPr>
        <p:blipFill rotWithShape="1">
          <a:blip r:embed="rId5">
            <a:alphaModFix/>
          </a:blip>
          <a:srcRect b="0" l="0" r="0" t="0"/>
          <a:stretch/>
        </p:blipFill>
        <p:spPr>
          <a:xfrm>
            <a:off x="6499625" y="2677296"/>
            <a:ext cx="2266899" cy="2253579"/>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7"/>
          <p:cNvSpPr txBox="1"/>
          <p:nvPr/>
        </p:nvSpPr>
        <p:spPr>
          <a:xfrm>
            <a:off x="1888513" y="4006750"/>
            <a:ext cx="5367000" cy="8130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Left shows the compressed image with the tree bounding boxes while the right shows just the compressed image.</a:t>
            </a:r>
            <a:endParaRPr b="0" i="0" sz="1400" u="none" cap="none" strike="noStrike">
              <a:solidFill>
                <a:schemeClr val="dk1"/>
              </a:solidFill>
              <a:latin typeface="Play"/>
              <a:ea typeface="Play"/>
              <a:cs typeface="Play"/>
              <a:sym typeface="Play"/>
            </a:endParaRPr>
          </a:p>
        </p:txBody>
      </p:sp>
      <p:sp>
        <p:nvSpPr>
          <p:cNvPr id="186" name="Google Shape;186;p27"/>
          <p:cNvSpPr txBox="1"/>
          <p:nvPr/>
        </p:nvSpPr>
        <p:spPr>
          <a:xfrm>
            <a:off x="2910288" y="284525"/>
            <a:ext cx="3323400" cy="7233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1400"/>
              <a:buFont typeface="Arial"/>
              <a:buNone/>
            </a:pPr>
            <a:r>
              <a:rPr b="1" i="0" lang="en-GB" sz="1400" u="none" cap="none" strike="noStrike">
                <a:solidFill>
                  <a:srgbClr val="FF0000"/>
                </a:solidFill>
                <a:latin typeface="Play"/>
                <a:ea typeface="Play"/>
                <a:cs typeface="Play"/>
                <a:sym typeface="Play"/>
              </a:rPr>
              <a:t>QuadTree Compression of an image </a:t>
            </a:r>
            <a:r>
              <a:rPr b="1" i="0" lang="en-GB" sz="1400" u="none" cap="none" strike="noStrike">
                <a:solidFill>
                  <a:schemeClr val="dk1"/>
                </a:solidFill>
                <a:latin typeface="Play"/>
                <a:ea typeface="Play"/>
                <a:cs typeface="Play"/>
                <a:sym typeface="Play"/>
              </a:rPr>
              <a:t>step by step</a:t>
            </a:r>
            <a:endParaRPr b="1" i="0" sz="1400" u="none" cap="none" strike="noStrike">
              <a:solidFill>
                <a:schemeClr val="dk1"/>
              </a:solidFill>
              <a:latin typeface="Play"/>
              <a:ea typeface="Play"/>
              <a:cs typeface="Play"/>
              <a:sym typeface="Play"/>
            </a:endParaRPr>
          </a:p>
        </p:txBody>
      </p:sp>
      <p:pic>
        <p:nvPicPr>
          <p:cNvPr id="187" name="Google Shape;187;p27"/>
          <p:cNvPicPr preferRelativeResize="0"/>
          <p:nvPr/>
        </p:nvPicPr>
        <p:blipFill rotWithShape="1">
          <a:blip r:embed="rId3">
            <a:alphaModFix/>
          </a:blip>
          <a:srcRect b="0" l="0" r="0" t="0"/>
          <a:stretch/>
        </p:blipFill>
        <p:spPr>
          <a:xfrm>
            <a:off x="1888538" y="1148216"/>
            <a:ext cx="5366925" cy="268347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28"/>
          <p:cNvPicPr preferRelativeResize="0"/>
          <p:nvPr/>
        </p:nvPicPr>
        <p:blipFill rotWithShape="1">
          <a:blip r:embed="rId3">
            <a:alphaModFix/>
          </a:blip>
          <a:srcRect b="0" l="0" r="0" t="0"/>
          <a:stretch/>
        </p:blipFill>
        <p:spPr>
          <a:xfrm>
            <a:off x="270938" y="152400"/>
            <a:ext cx="8602134" cy="4838701"/>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9"/>
          <p:cNvSpPr txBox="1"/>
          <p:nvPr/>
        </p:nvSpPr>
        <p:spPr>
          <a:xfrm>
            <a:off x="271200" y="20745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THE BIG BANG MODEL</a:t>
            </a:r>
            <a:endParaRPr b="1" i="0" sz="2000" u="none" cap="none" strike="noStrike">
              <a:solidFill>
                <a:srgbClr val="FF0000"/>
              </a:solidFill>
              <a:latin typeface="Play"/>
              <a:ea typeface="Play"/>
              <a:cs typeface="Play"/>
              <a:sym typeface="Play"/>
            </a:endParaRPr>
          </a:p>
        </p:txBody>
      </p:sp>
      <p:pic>
        <p:nvPicPr>
          <p:cNvPr id="198" name="Google Shape;198;p29"/>
          <p:cNvPicPr preferRelativeResize="0"/>
          <p:nvPr/>
        </p:nvPicPr>
        <p:blipFill rotWithShape="1">
          <a:blip r:embed="rId3">
            <a:alphaModFix/>
          </a:blip>
          <a:srcRect b="0" l="0" r="0" t="0"/>
          <a:stretch/>
        </p:blipFill>
        <p:spPr>
          <a:xfrm>
            <a:off x="271200" y="1851150"/>
            <a:ext cx="2905994" cy="1933800"/>
          </a:xfrm>
          <a:prstGeom prst="rect">
            <a:avLst/>
          </a:prstGeom>
          <a:noFill/>
          <a:ln>
            <a:noFill/>
          </a:ln>
        </p:spPr>
      </p:pic>
      <p:sp>
        <p:nvSpPr>
          <p:cNvPr id="199" name="Google Shape;199;p29"/>
          <p:cNvSpPr txBox="1"/>
          <p:nvPr/>
        </p:nvSpPr>
        <p:spPr>
          <a:xfrm>
            <a:off x="3489450" y="1423650"/>
            <a:ext cx="1663800" cy="4926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TIME</a:t>
            </a:r>
            <a:endParaRPr b="0" i="0" sz="1400" u="none" cap="none" strike="noStrike">
              <a:solidFill>
                <a:schemeClr val="dk1"/>
              </a:solidFill>
              <a:latin typeface="Play"/>
              <a:ea typeface="Play"/>
              <a:cs typeface="Play"/>
              <a:sym typeface="Play"/>
            </a:endParaRPr>
          </a:p>
        </p:txBody>
      </p:sp>
      <p:sp>
        <p:nvSpPr>
          <p:cNvPr id="200" name="Google Shape;200;p29"/>
          <p:cNvSpPr txBox="1"/>
          <p:nvPr/>
        </p:nvSpPr>
        <p:spPr>
          <a:xfrm>
            <a:off x="3489450" y="2571750"/>
            <a:ext cx="1663800" cy="4926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EFFORTS</a:t>
            </a:r>
            <a:endParaRPr b="0" i="0" sz="1400" u="none" cap="none" strike="noStrike">
              <a:solidFill>
                <a:schemeClr val="dk1"/>
              </a:solidFill>
              <a:latin typeface="Play"/>
              <a:ea typeface="Play"/>
              <a:cs typeface="Play"/>
              <a:sym typeface="Play"/>
            </a:endParaRPr>
          </a:p>
        </p:txBody>
      </p:sp>
      <p:sp>
        <p:nvSpPr>
          <p:cNvPr id="201" name="Google Shape;201;p29"/>
          <p:cNvSpPr txBox="1"/>
          <p:nvPr/>
        </p:nvSpPr>
        <p:spPr>
          <a:xfrm>
            <a:off x="3489750" y="3719850"/>
            <a:ext cx="1663800" cy="4926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RESOURCES</a:t>
            </a:r>
            <a:endParaRPr b="0" i="0" sz="1400" u="none" cap="none" strike="noStrike">
              <a:solidFill>
                <a:schemeClr val="dk1"/>
              </a:solidFill>
              <a:latin typeface="Play"/>
              <a:ea typeface="Play"/>
              <a:cs typeface="Play"/>
              <a:sym typeface="Play"/>
            </a:endParaRPr>
          </a:p>
        </p:txBody>
      </p:sp>
      <p:sp>
        <p:nvSpPr>
          <p:cNvPr id="202" name="Google Shape;202;p29"/>
          <p:cNvSpPr txBox="1"/>
          <p:nvPr/>
        </p:nvSpPr>
        <p:spPr>
          <a:xfrm>
            <a:off x="6379050" y="2434500"/>
            <a:ext cx="870000" cy="7671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BIG BANG</a:t>
            </a:r>
            <a:endParaRPr b="0" i="0" sz="1400" u="none" cap="none" strike="noStrike">
              <a:solidFill>
                <a:schemeClr val="dk1"/>
              </a:solidFill>
              <a:latin typeface="Play"/>
              <a:ea typeface="Play"/>
              <a:cs typeface="Play"/>
              <a:sym typeface="Play"/>
            </a:endParaRPr>
          </a:p>
        </p:txBody>
      </p:sp>
      <p:cxnSp>
        <p:nvCxnSpPr>
          <p:cNvPr id="203" name="Google Shape;203;p29"/>
          <p:cNvCxnSpPr>
            <a:stCxn id="199" idx="3"/>
            <a:endCxn id="202" idx="1"/>
          </p:cNvCxnSpPr>
          <p:nvPr/>
        </p:nvCxnSpPr>
        <p:spPr>
          <a:xfrm>
            <a:off x="5153250" y="1669950"/>
            <a:ext cx="1225800" cy="1148100"/>
          </a:xfrm>
          <a:prstGeom prst="straightConnector1">
            <a:avLst/>
          </a:prstGeom>
          <a:noFill/>
          <a:ln cap="flat" cmpd="sng" w="9525">
            <a:solidFill>
              <a:schemeClr val="dk1"/>
            </a:solidFill>
            <a:prstDash val="solid"/>
            <a:round/>
            <a:headEnd len="sm" w="sm" type="none"/>
            <a:tailEnd len="med" w="med" type="triangle"/>
          </a:ln>
        </p:spPr>
      </p:cxnSp>
      <p:cxnSp>
        <p:nvCxnSpPr>
          <p:cNvPr id="204" name="Google Shape;204;p29"/>
          <p:cNvCxnSpPr>
            <a:stCxn id="201" idx="3"/>
            <a:endCxn id="202" idx="1"/>
          </p:cNvCxnSpPr>
          <p:nvPr/>
        </p:nvCxnSpPr>
        <p:spPr>
          <a:xfrm flipH="1" rot="10800000">
            <a:off x="5153550" y="2818050"/>
            <a:ext cx="1225500" cy="1148100"/>
          </a:xfrm>
          <a:prstGeom prst="straightConnector1">
            <a:avLst/>
          </a:prstGeom>
          <a:noFill/>
          <a:ln cap="flat" cmpd="sng" w="9525">
            <a:solidFill>
              <a:schemeClr val="dk1"/>
            </a:solidFill>
            <a:prstDash val="solid"/>
            <a:round/>
            <a:headEnd len="sm" w="sm" type="none"/>
            <a:tailEnd len="med" w="med" type="triangle"/>
          </a:ln>
        </p:spPr>
      </p:cxnSp>
      <p:cxnSp>
        <p:nvCxnSpPr>
          <p:cNvPr id="205" name="Google Shape;205;p29"/>
          <p:cNvCxnSpPr>
            <a:stCxn id="200" idx="3"/>
            <a:endCxn id="202" idx="1"/>
          </p:cNvCxnSpPr>
          <p:nvPr/>
        </p:nvCxnSpPr>
        <p:spPr>
          <a:xfrm>
            <a:off x="5153250" y="2818050"/>
            <a:ext cx="1225800" cy="0"/>
          </a:xfrm>
          <a:prstGeom prst="straightConnector1">
            <a:avLst/>
          </a:prstGeom>
          <a:noFill/>
          <a:ln cap="flat" cmpd="sng" w="9525">
            <a:solidFill>
              <a:schemeClr val="dk1"/>
            </a:solidFill>
            <a:prstDash val="solid"/>
            <a:round/>
            <a:headEnd len="sm" w="sm" type="none"/>
            <a:tailEnd len="med" w="med" type="triangle"/>
          </a:ln>
        </p:spPr>
      </p:cxnSp>
      <p:cxnSp>
        <p:nvCxnSpPr>
          <p:cNvPr id="206" name="Google Shape;206;p29"/>
          <p:cNvCxnSpPr>
            <a:stCxn id="202" idx="3"/>
            <a:endCxn id="207" idx="1"/>
          </p:cNvCxnSpPr>
          <p:nvPr/>
        </p:nvCxnSpPr>
        <p:spPr>
          <a:xfrm>
            <a:off x="7249050" y="2818050"/>
            <a:ext cx="503700" cy="0"/>
          </a:xfrm>
          <a:prstGeom prst="straightConnector1">
            <a:avLst/>
          </a:prstGeom>
          <a:noFill/>
          <a:ln cap="flat" cmpd="sng" w="9525">
            <a:solidFill>
              <a:schemeClr val="dk1"/>
            </a:solidFill>
            <a:prstDash val="solid"/>
            <a:round/>
            <a:headEnd len="sm" w="sm" type="none"/>
            <a:tailEnd len="med" w="med" type="triangle"/>
          </a:ln>
        </p:spPr>
      </p:cxnSp>
      <p:sp>
        <p:nvSpPr>
          <p:cNvPr id="207" name="Google Shape;207;p29"/>
          <p:cNvSpPr txBox="1"/>
          <p:nvPr/>
        </p:nvSpPr>
        <p:spPr>
          <a:xfrm>
            <a:off x="7752750" y="2323650"/>
            <a:ext cx="1225500" cy="988800"/>
          </a:xfrm>
          <a:prstGeom prst="rect">
            <a:avLst/>
          </a:prstGeom>
          <a:noFill/>
          <a:ln>
            <a:noFill/>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1" i="0" lang="en-GB" sz="1400" u="none" cap="none" strike="noStrike">
                <a:solidFill>
                  <a:srgbClr val="FF0000"/>
                </a:solidFill>
                <a:latin typeface="Play"/>
                <a:ea typeface="Play"/>
                <a:cs typeface="Play"/>
                <a:sym typeface="Play"/>
              </a:rPr>
              <a:t>QuadTree</a:t>
            </a:r>
            <a:endParaRPr b="1" i="0" sz="1400" u="none" cap="none" strike="noStrike">
              <a:solidFill>
                <a:srgbClr val="FF0000"/>
              </a:solidFill>
              <a:latin typeface="Play"/>
              <a:ea typeface="Play"/>
              <a:cs typeface="Play"/>
              <a:sym typeface="Play"/>
            </a:endParaRPr>
          </a:p>
          <a:p>
            <a:pPr indent="0" lvl="0" marL="0" marR="0" rtl="0" algn="ctr">
              <a:lnSpc>
                <a:spcPct val="120000"/>
              </a:lnSpc>
              <a:spcBef>
                <a:spcPts val="0"/>
              </a:spcBef>
              <a:spcAft>
                <a:spcPts val="0"/>
              </a:spcAft>
              <a:buClr>
                <a:srgbClr val="000000"/>
              </a:buClr>
              <a:buSzPts val="1400"/>
              <a:buFont typeface="Arial"/>
              <a:buNone/>
            </a:pPr>
            <a:r>
              <a:rPr b="1" i="0" lang="en-GB" sz="1400" u="none" cap="none" strike="noStrike">
                <a:solidFill>
                  <a:srgbClr val="FF0000"/>
                </a:solidFill>
                <a:latin typeface="Play"/>
                <a:ea typeface="Play"/>
                <a:cs typeface="Play"/>
                <a:sym typeface="Play"/>
              </a:rPr>
              <a:t>Library</a:t>
            </a:r>
            <a:endParaRPr b="1" i="0" sz="1400" u="none" cap="none" strike="noStrike">
              <a:solidFill>
                <a:srgbClr val="FF0000"/>
              </a:solidFill>
              <a:latin typeface="Play"/>
              <a:ea typeface="Play"/>
              <a:cs typeface="Play"/>
              <a:sym typeface="Pl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0"/>
          <p:cNvSpPr txBox="1"/>
          <p:nvPr/>
        </p:nvSpPr>
        <p:spPr>
          <a:xfrm>
            <a:off x="271200" y="20745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TOOLS AND TECHNOLOGIES USED</a:t>
            </a:r>
            <a:endParaRPr b="1" i="0" sz="2000" u="none" cap="none" strike="noStrike">
              <a:solidFill>
                <a:srgbClr val="FF0000"/>
              </a:solidFill>
              <a:latin typeface="Play"/>
              <a:ea typeface="Play"/>
              <a:cs typeface="Play"/>
              <a:sym typeface="Play"/>
            </a:endParaRPr>
          </a:p>
        </p:txBody>
      </p:sp>
      <p:sp>
        <p:nvSpPr>
          <p:cNvPr id="213" name="Google Shape;213;p30"/>
          <p:cNvSpPr txBox="1"/>
          <p:nvPr/>
        </p:nvSpPr>
        <p:spPr>
          <a:xfrm>
            <a:off x="271200" y="1097250"/>
            <a:ext cx="8602200" cy="3632700"/>
          </a:xfrm>
          <a:prstGeom prst="rect">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i="0" lang="en-GB" sz="1400" u="sng" cap="none" strike="noStrike">
                <a:solidFill>
                  <a:schemeClr val="dk1"/>
                </a:solidFill>
                <a:latin typeface="Play"/>
                <a:ea typeface="Play"/>
                <a:cs typeface="Play"/>
                <a:sym typeface="Play"/>
              </a:rPr>
              <a:t>TOOLS USED</a:t>
            </a:r>
            <a:endParaRPr b="1" i="0" sz="1400" u="sng" cap="none" strike="noStrike">
              <a:solidFill>
                <a:schemeClr val="dk1"/>
              </a:solidFill>
              <a:latin typeface="Play"/>
              <a:ea typeface="Play"/>
              <a:cs typeface="Play"/>
              <a:sym typeface="Play"/>
            </a:endParaRPr>
          </a:p>
          <a:p>
            <a:pPr indent="457200" lvl="0" marL="0" marR="0" rtl="0" algn="just">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Play"/>
              <a:ea typeface="Play"/>
              <a:cs typeface="Play"/>
              <a:sym typeface="Play"/>
            </a:endParaRPr>
          </a:p>
          <a:p>
            <a:pPr indent="-304800" lvl="0" marL="3657600" marR="0" rtl="0" algn="l">
              <a:lnSpc>
                <a:spcPct val="115000"/>
              </a:lnSpc>
              <a:spcBef>
                <a:spcPts val="0"/>
              </a:spcBef>
              <a:spcAft>
                <a:spcPts val="0"/>
              </a:spcAft>
              <a:buClr>
                <a:schemeClr val="dk1"/>
              </a:buClr>
              <a:buSzPts val="1200"/>
              <a:buFont typeface="Play"/>
              <a:buChar char="●"/>
            </a:pPr>
            <a:r>
              <a:rPr b="0" i="0" lang="en-GB" sz="1200" u="none" cap="none" strike="noStrike">
                <a:solidFill>
                  <a:schemeClr val="dk1"/>
                </a:solidFill>
                <a:latin typeface="Play"/>
                <a:ea typeface="Play"/>
                <a:cs typeface="Play"/>
                <a:sym typeface="Play"/>
              </a:rPr>
              <a:t>GitHub Pages</a:t>
            </a:r>
            <a:endParaRPr b="0" i="0" sz="1200" u="none" cap="none" strike="noStrike">
              <a:solidFill>
                <a:schemeClr val="dk1"/>
              </a:solidFill>
              <a:latin typeface="Play"/>
              <a:ea typeface="Play"/>
              <a:cs typeface="Play"/>
              <a:sym typeface="Play"/>
            </a:endParaRPr>
          </a:p>
          <a:p>
            <a:pPr indent="-304800" lvl="0" marL="3657600" marR="0" rtl="0" algn="l">
              <a:lnSpc>
                <a:spcPct val="115000"/>
              </a:lnSpc>
              <a:spcBef>
                <a:spcPts val="0"/>
              </a:spcBef>
              <a:spcAft>
                <a:spcPts val="0"/>
              </a:spcAft>
              <a:buClr>
                <a:schemeClr val="dk1"/>
              </a:buClr>
              <a:buSzPts val="1200"/>
              <a:buFont typeface="Play"/>
              <a:buChar char="●"/>
            </a:pPr>
            <a:r>
              <a:rPr b="0" i="0" lang="en-GB" sz="1200" u="none" cap="none" strike="noStrike">
                <a:solidFill>
                  <a:schemeClr val="dk1"/>
                </a:solidFill>
                <a:latin typeface="Play"/>
                <a:ea typeface="Play"/>
                <a:cs typeface="Play"/>
                <a:sym typeface="Play"/>
              </a:rPr>
              <a:t>CMake</a:t>
            </a:r>
            <a:endParaRPr b="0" i="0" sz="1200" u="none" cap="none" strike="noStrike">
              <a:solidFill>
                <a:schemeClr val="dk1"/>
              </a:solidFill>
              <a:latin typeface="Play"/>
              <a:ea typeface="Play"/>
              <a:cs typeface="Play"/>
              <a:sym typeface="Play"/>
            </a:endParaRPr>
          </a:p>
          <a:p>
            <a:pPr indent="-304800" lvl="0" marL="3657600" marR="0" rtl="0" algn="l">
              <a:lnSpc>
                <a:spcPct val="115000"/>
              </a:lnSpc>
              <a:spcBef>
                <a:spcPts val="0"/>
              </a:spcBef>
              <a:spcAft>
                <a:spcPts val="0"/>
              </a:spcAft>
              <a:buClr>
                <a:schemeClr val="dk1"/>
              </a:buClr>
              <a:buSzPts val="1200"/>
              <a:buFont typeface="Play"/>
              <a:buChar char="●"/>
            </a:pPr>
            <a:r>
              <a:rPr b="0" i="0" lang="en-GB" sz="1200" u="none" cap="none" strike="noStrike">
                <a:solidFill>
                  <a:schemeClr val="dk1"/>
                </a:solidFill>
                <a:latin typeface="Play"/>
                <a:ea typeface="Play"/>
                <a:cs typeface="Play"/>
                <a:sym typeface="Play"/>
              </a:rPr>
              <a:t>Visual Studio Code</a:t>
            </a:r>
            <a:endParaRPr b="0" i="0" sz="1200" u="none" cap="none" strike="noStrike">
              <a:solidFill>
                <a:schemeClr val="dk1"/>
              </a:solidFill>
              <a:latin typeface="Play"/>
              <a:ea typeface="Play"/>
              <a:cs typeface="Play"/>
              <a:sym typeface="Play"/>
            </a:endParaRPr>
          </a:p>
          <a:p>
            <a:pPr indent="0" lvl="0" marL="0" marR="0" rtl="0" algn="just">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Play"/>
              <a:ea typeface="Play"/>
              <a:cs typeface="Play"/>
              <a:sym typeface="Play"/>
            </a:endParaRPr>
          </a:p>
          <a:p>
            <a:pPr indent="0" lvl="0" marL="0" marR="0" rtl="0" algn="ctr">
              <a:lnSpc>
                <a:spcPct val="115000"/>
              </a:lnSpc>
              <a:spcBef>
                <a:spcPts val="0"/>
              </a:spcBef>
              <a:spcAft>
                <a:spcPts val="0"/>
              </a:spcAft>
              <a:buClr>
                <a:srgbClr val="000000"/>
              </a:buClr>
              <a:buSzPts val="1400"/>
              <a:buFont typeface="Arial"/>
              <a:buNone/>
            </a:pPr>
            <a:r>
              <a:rPr b="1" i="0" lang="en-GB" sz="1400" u="sng" cap="none" strike="noStrike">
                <a:solidFill>
                  <a:schemeClr val="dk1"/>
                </a:solidFill>
                <a:latin typeface="Play"/>
                <a:ea typeface="Play"/>
                <a:cs typeface="Play"/>
                <a:sym typeface="Play"/>
              </a:rPr>
              <a:t>TECHNOLOGIES USED</a:t>
            </a:r>
            <a:endParaRPr b="1" i="0" sz="1400" u="sng" cap="none" strike="noStrike">
              <a:solidFill>
                <a:schemeClr val="dk1"/>
              </a:solidFill>
              <a:latin typeface="Play"/>
              <a:ea typeface="Play"/>
              <a:cs typeface="Play"/>
              <a:sym typeface="Play"/>
            </a:endParaRPr>
          </a:p>
          <a:p>
            <a:pPr indent="457200" lvl="0" marL="0" marR="0" rtl="0" algn="just">
              <a:lnSpc>
                <a:spcPct val="115000"/>
              </a:lnSpc>
              <a:spcBef>
                <a:spcPts val="0"/>
              </a:spcBef>
              <a:spcAft>
                <a:spcPts val="0"/>
              </a:spcAft>
              <a:buClr>
                <a:srgbClr val="000000"/>
              </a:buClr>
              <a:buSzPts val="1200"/>
              <a:buFont typeface="Arial"/>
              <a:buNone/>
            </a:pPr>
            <a:r>
              <a:t/>
            </a:r>
            <a:endParaRPr b="1" i="0" sz="1200" u="sng" cap="none" strike="noStrike">
              <a:solidFill>
                <a:schemeClr val="dk1"/>
              </a:solidFill>
              <a:latin typeface="Play"/>
              <a:ea typeface="Play"/>
              <a:cs typeface="Play"/>
              <a:sym typeface="Play"/>
            </a:endParaRPr>
          </a:p>
          <a:p>
            <a:pPr indent="-304800" lvl="0" marL="3657600" marR="0" rtl="0" algn="just">
              <a:lnSpc>
                <a:spcPct val="115000"/>
              </a:lnSpc>
              <a:spcBef>
                <a:spcPts val="0"/>
              </a:spcBef>
              <a:spcAft>
                <a:spcPts val="0"/>
              </a:spcAft>
              <a:buClr>
                <a:schemeClr val="dk1"/>
              </a:buClr>
              <a:buSzPts val="1200"/>
              <a:buFont typeface="Play"/>
              <a:buChar char="●"/>
            </a:pPr>
            <a:r>
              <a:rPr b="0" i="0" lang="en-GB" sz="1200" u="none" cap="none" strike="noStrike">
                <a:solidFill>
                  <a:schemeClr val="dk1"/>
                </a:solidFill>
                <a:latin typeface="Play"/>
                <a:ea typeface="Play"/>
                <a:cs typeface="Play"/>
                <a:sym typeface="Play"/>
              </a:rPr>
              <a:t>C/C++ Language</a:t>
            </a:r>
            <a:endParaRPr b="1" i="0" sz="1600" u="sng" cap="none" strike="noStrike">
              <a:solidFill>
                <a:schemeClr val="dk1"/>
              </a:solidFill>
              <a:latin typeface="Play"/>
              <a:ea typeface="Play"/>
              <a:cs typeface="Play"/>
              <a:sym typeface="Pl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1"/>
          <p:cNvSpPr txBox="1"/>
          <p:nvPr/>
        </p:nvSpPr>
        <p:spPr>
          <a:xfrm>
            <a:off x="271200" y="20745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PROJECT PLAN</a:t>
            </a:r>
            <a:endParaRPr b="1" i="0" sz="2000" u="none" cap="none" strike="noStrike">
              <a:solidFill>
                <a:srgbClr val="FF0000"/>
              </a:solidFill>
              <a:latin typeface="Play"/>
              <a:ea typeface="Play"/>
              <a:cs typeface="Play"/>
              <a:sym typeface="Play"/>
            </a:endParaRPr>
          </a:p>
        </p:txBody>
      </p:sp>
      <p:graphicFrame>
        <p:nvGraphicFramePr>
          <p:cNvPr id="219" name="Google Shape;219;p31"/>
          <p:cNvGraphicFramePr/>
          <p:nvPr/>
        </p:nvGraphicFramePr>
        <p:xfrm>
          <a:off x="270900" y="887560"/>
          <a:ext cx="3000000" cy="3000000"/>
        </p:xfrm>
        <a:graphic>
          <a:graphicData uri="http://schemas.openxmlformats.org/drawingml/2006/table">
            <a:tbl>
              <a:tblPr>
                <a:noFill/>
                <a:tableStyleId>{2195DDE5-D8DD-437B-BD49-1EAE25E98201}</a:tableStyleId>
              </a:tblPr>
              <a:tblGrid>
                <a:gridCol w="454950"/>
                <a:gridCol w="3846150"/>
                <a:gridCol w="2150550"/>
                <a:gridCol w="2150550"/>
              </a:tblGrid>
              <a:tr h="337075">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Task</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Start Date</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End Date</a:t>
                      </a:r>
                      <a:endParaRPr sz="1200" u="none" cap="none" strike="noStrike">
                        <a:solidFill>
                          <a:schemeClr val="dk1"/>
                        </a:solidFill>
                        <a:latin typeface="Play"/>
                        <a:ea typeface="Play"/>
                        <a:cs typeface="Play"/>
                        <a:sym typeface="Play"/>
                      </a:endParaRPr>
                    </a:p>
                  </a:txBody>
                  <a:tcPr marT="91425" marB="91425" marR="91425" marL="91425" anchor="ctr"/>
                </a:tc>
              </a:tr>
              <a:tr h="380300">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Understand Object-Oriented Programming in C</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17-09-2021</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01-10-2021</a:t>
                      </a:r>
                      <a:endParaRPr sz="1200" u="none" cap="none" strike="noStrike">
                        <a:solidFill>
                          <a:schemeClr val="dk1"/>
                        </a:solidFill>
                        <a:latin typeface="Play"/>
                        <a:ea typeface="Play"/>
                        <a:cs typeface="Play"/>
                        <a:sym typeface="Play"/>
                      </a:endParaRPr>
                    </a:p>
                  </a:txBody>
                  <a:tcPr marT="91425" marB="91425" marR="91425" marL="91425" anchor="ctr"/>
                </a:tc>
              </a:tr>
              <a:tr h="337075">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2</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Understand Design Patterns in C</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01-10-2021</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15-10-2021</a:t>
                      </a:r>
                      <a:endParaRPr sz="1200" u="none" cap="none" strike="noStrike">
                        <a:solidFill>
                          <a:schemeClr val="dk1"/>
                        </a:solidFill>
                        <a:latin typeface="Play"/>
                        <a:ea typeface="Play"/>
                        <a:cs typeface="Play"/>
                        <a:sym typeface="Play"/>
                      </a:endParaRPr>
                    </a:p>
                  </a:txBody>
                  <a:tcPr marT="91425" marB="91425" marR="91425" marL="91425" anchor="ctr"/>
                </a:tc>
              </a:tr>
              <a:tr h="337075">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3</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Learn how to use TinyXml</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15-10-2021</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29-10-2021</a:t>
                      </a:r>
                      <a:endParaRPr sz="1200" u="none" cap="none" strike="noStrike">
                        <a:solidFill>
                          <a:schemeClr val="dk1"/>
                        </a:solidFill>
                        <a:latin typeface="Play"/>
                        <a:ea typeface="Play"/>
                        <a:cs typeface="Play"/>
                        <a:sym typeface="Play"/>
                      </a:endParaRPr>
                    </a:p>
                  </a:txBody>
                  <a:tcPr marT="91425" marB="91425" marR="91425" marL="91425" anchor="ctr"/>
                </a:tc>
              </a:tr>
              <a:tr h="337075">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4</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Define ADT for QuadTree</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29-10-2021</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12-11-2021</a:t>
                      </a:r>
                      <a:endParaRPr sz="1200" u="none" cap="none" strike="noStrike">
                        <a:solidFill>
                          <a:schemeClr val="dk1"/>
                        </a:solidFill>
                        <a:latin typeface="Play"/>
                        <a:ea typeface="Play"/>
                        <a:cs typeface="Play"/>
                        <a:sym typeface="Play"/>
                      </a:endParaRPr>
                    </a:p>
                  </a:txBody>
                  <a:tcPr marT="91425" marB="91425" marR="91425" marL="91425" anchor="ctr"/>
                </a:tc>
              </a:tr>
              <a:tr h="337075">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5</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Define the file format for QuadTree</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12-11-2021</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26-11-2021</a:t>
                      </a:r>
                      <a:endParaRPr sz="1200" u="none" cap="none" strike="noStrike">
                        <a:solidFill>
                          <a:schemeClr val="dk1"/>
                        </a:solidFill>
                        <a:latin typeface="Play"/>
                        <a:ea typeface="Play"/>
                        <a:cs typeface="Play"/>
                        <a:sym typeface="Play"/>
                      </a:endParaRPr>
                    </a:p>
                  </a:txBody>
                  <a:tcPr marT="91425" marB="91425" marR="91425" marL="91425" anchor="ctr"/>
                </a:tc>
              </a:tr>
              <a:tr h="337075">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6</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Get your hands on the pcf_ui library</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26-11-2021</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10-12-2021</a:t>
                      </a:r>
                      <a:endParaRPr sz="1200" u="none" cap="none" strike="noStrike">
                        <a:solidFill>
                          <a:schemeClr val="dk1"/>
                        </a:solidFill>
                        <a:latin typeface="Play"/>
                        <a:ea typeface="Play"/>
                        <a:cs typeface="Play"/>
                        <a:sym typeface="Play"/>
                      </a:endParaRPr>
                    </a:p>
                  </a:txBody>
                  <a:tcPr marT="91425" marB="91425" marR="91425" marL="91425" anchor="ctr"/>
                </a:tc>
              </a:tr>
              <a:tr h="380300">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7</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Understand the Drawing View Control of pcf_ui</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10-12-2021</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24-12-2021</a:t>
                      </a:r>
                      <a:endParaRPr sz="1200" u="none" cap="none" strike="noStrike">
                        <a:solidFill>
                          <a:schemeClr val="dk1"/>
                        </a:solidFill>
                        <a:latin typeface="Play"/>
                        <a:ea typeface="Play"/>
                        <a:cs typeface="Play"/>
                        <a:sym typeface="Play"/>
                      </a:endParaRPr>
                    </a:p>
                  </a:txBody>
                  <a:tcPr marT="91425" marB="91425" marR="91425" marL="91425" anchor="ctr"/>
                </a:tc>
              </a:tr>
              <a:tr h="337075">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8</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Sequence diagram for your final application</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24-12-2021</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08-01-2022</a:t>
                      </a:r>
                      <a:endParaRPr sz="1200" u="none" cap="none" strike="noStrike">
                        <a:solidFill>
                          <a:schemeClr val="dk1"/>
                        </a:solidFill>
                        <a:latin typeface="Play"/>
                        <a:ea typeface="Play"/>
                        <a:cs typeface="Play"/>
                        <a:sym typeface="Play"/>
                      </a:endParaRPr>
                    </a:p>
                  </a:txBody>
                  <a:tcPr marT="91425" marB="91425" marR="91425" marL="91425" anchor="ctr"/>
                </a:tc>
              </a:tr>
              <a:tr h="337075">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9</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Implement the Visualizer</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08-01-2022</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05-02-2022</a:t>
                      </a:r>
                      <a:endParaRPr sz="1200" u="none" cap="none" strike="noStrike">
                        <a:solidFill>
                          <a:schemeClr val="dk1"/>
                        </a:solidFill>
                        <a:latin typeface="Play"/>
                        <a:ea typeface="Play"/>
                        <a:cs typeface="Play"/>
                        <a:sym typeface="Play"/>
                      </a:endParaRPr>
                    </a:p>
                  </a:txBody>
                  <a:tcPr marT="91425" marB="91425" marR="91425" marL="91425" anchor="ctr"/>
                </a:tc>
              </a:tr>
              <a:tr h="337075">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10</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just">
                        <a:lnSpc>
                          <a:spcPct val="100000"/>
                        </a:lnSpc>
                        <a:spcBef>
                          <a:spcPts val="0"/>
                        </a:spcBef>
                        <a:spcAft>
                          <a:spcPts val="0"/>
                        </a:spcAft>
                        <a:buClr>
                          <a:srgbClr val="000000"/>
                        </a:buClr>
                        <a:buSzPts val="1200"/>
                        <a:buFont typeface="Arial"/>
                        <a:buNone/>
                      </a:pPr>
                      <a:r>
                        <a:rPr lang="en-GB" sz="1200" u="none" cap="none" strike="noStrike">
                          <a:solidFill>
                            <a:srgbClr val="E8EAED"/>
                          </a:solidFill>
                          <a:highlight>
                            <a:srgbClr val="202124"/>
                          </a:highlight>
                          <a:latin typeface="Play"/>
                          <a:ea typeface="Play"/>
                          <a:cs typeface="Play"/>
                          <a:sym typeface="Play"/>
                        </a:rPr>
                        <a:t>Design the architecture of the application</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05-02-2022</a:t>
                      </a:r>
                      <a:endParaRPr sz="1200" u="none" cap="none" strike="noStrike">
                        <a:solidFill>
                          <a:schemeClr val="dk1"/>
                        </a:solidFill>
                        <a:latin typeface="Play"/>
                        <a:ea typeface="Play"/>
                        <a:cs typeface="Play"/>
                        <a:sym typeface="Play"/>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chemeClr val="dk1"/>
                          </a:solidFill>
                          <a:latin typeface="Play"/>
                          <a:ea typeface="Play"/>
                          <a:cs typeface="Play"/>
                          <a:sym typeface="Play"/>
                        </a:rPr>
                        <a:t>12-02-2022</a:t>
                      </a:r>
                      <a:endParaRPr sz="1200" u="none" cap="none" strike="noStrike">
                        <a:solidFill>
                          <a:schemeClr val="dk1"/>
                        </a:solidFill>
                        <a:latin typeface="Play"/>
                        <a:ea typeface="Play"/>
                        <a:cs typeface="Play"/>
                        <a:sym typeface="Play"/>
                      </a:endParaRPr>
                    </a:p>
                  </a:txBody>
                  <a:tcPr marT="91425" marB="91425" marR="91425" marL="91425" anchor="ct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ctrTitle"/>
          </p:nvPr>
        </p:nvSpPr>
        <p:spPr>
          <a:xfrm>
            <a:off x="311700" y="625525"/>
            <a:ext cx="8520600" cy="1421400"/>
          </a:xfrm>
          <a:prstGeom prst="rect">
            <a:avLst/>
          </a:prstGeom>
          <a:noFill/>
          <a:ln>
            <a:noFill/>
          </a:ln>
          <a:effectLst>
            <a:outerShdw blurRad="57150" rotWithShape="0" algn="bl" dir="5400000" dist="19050">
              <a:srgbClr val="FFFFFF">
                <a:alpha val="49019"/>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90"/>
              <a:buNone/>
            </a:pPr>
            <a:r>
              <a:rPr b="1" lang="en-GB" sz="4000">
                <a:solidFill>
                  <a:srgbClr val="FF0000"/>
                </a:solidFill>
                <a:latin typeface="Play"/>
                <a:ea typeface="Play"/>
                <a:cs typeface="Play"/>
                <a:sym typeface="Play"/>
              </a:rPr>
              <a:t>QUADTREE VISUALIZER</a:t>
            </a:r>
            <a:endParaRPr b="1" sz="4000">
              <a:solidFill>
                <a:srgbClr val="FF0000"/>
              </a:solidFill>
              <a:latin typeface="Play"/>
              <a:ea typeface="Play"/>
              <a:cs typeface="Play"/>
              <a:sym typeface="Play"/>
            </a:endParaRPr>
          </a:p>
        </p:txBody>
      </p:sp>
      <p:sp>
        <p:nvSpPr>
          <p:cNvPr id="67" name="Google Shape;67;p14"/>
          <p:cNvSpPr txBox="1"/>
          <p:nvPr/>
        </p:nvSpPr>
        <p:spPr>
          <a:xfrm>
            <a:off x="334500" y="1897300"/>
            <a:ext cx="8475000" cy="615000"/>
          </a:xfrm>
          <a:prstGeom prst="rect">
            <a:avLst/>
          </a:prstGeom>
          <a:noFill/>
          <a:ln>
            <a:noFill/>
          </a:ln>
          <a:effectLst>
            <a:outerShdw blurRad="214313" rotWithShape="0" algn="bl" dir="660000" dist="114300">
              <a:srgbClr val="FFFFFF"/>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1000"/>
              </a:spcAft>
              <a:buClr>
                <a:srgbClr val="000000"/>
              </a:buClr>
              <a:buSzPts val="2000"/>
              <a:buFont typeface="Arial"/>
              <a:buNone/>
            </a:pPr>
            <a:r>
              <a:rPr b="0" i="0" lang="en-GB" sz="2000" u="none" cap="none" strike="noStrike">
                <a:solidFill>
                  <a:srgbClr val="FFFFFF"/>
                </a:solidFill>
                <a:latin typeface="Play"/>
                <a:ea typeface="Play"/>
                <a:cs typeface="Play"/>
                <a:sym typeface="Play"/>
              </a:rPr>
              <a:t>Major Project</a:t>
            </a:r>
            <a:endParaRPr b="0" i="0" sz="2000" u="none" cap="none" strike="noStrike">
              <a:solidFill>
                <a:srgbClr val="FFFFFF"/>
              </a:solidFill>
              <a:latin typeface="Play"/>
              <a:ea typeface="Play"/>
              <a:cs typeface="Play"/>
              <a:sym typeface="Play"/>
            </a:endParaRPr>
          </a:p>
        </p:txBody>
      </p:sp>
      <p:sp>
        <p:nvSpPr>
          <p:cNvPr id="68" name="Google Shape;68;p14"/>
          <p:cNvSpPr txBox="1"/>
          <p:nvPr/>
        </p:nvSpPr>
        <p:spPr>
          <a:xfrm>
            <a:off x="334500" y="2723150"/>
            <a:ext cx="8475000" cy="3909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500"/>
              <a:buFont typeface="Arial"/>
              <a:buNone/>
            </a:pPr>
            <a:r>
              <a:rPr b="1" i="1" lang="en-GB" sz="1500" u="sng" cap="none" strike="noStrike">
                <a:solidFill>
                  <a:srgbClr val="EFEFEF"/>
                </a:solidFill>
                <a:latin typeface="Play"/>
                <a:ea typeface="Play"/>
                <a:cs typeface="Play"/>
                <a:sym typeface="Play"/>
              </a:rPr>
              <a:t>Project by:</a:t>
            </a:r>
            <a:endParaRPr b="1" i="1" sz="1500" u="sng" cap="none" strike="noStrike">
              <a:solidFill>
                <a:srgbClr val="EFEFEF"/>
              </a:solidFill>
              <a:latin typeface="Play"/>
              <a:ea typeface="Play"/>
              <a:cs typeface="Play"/>
              <a:sym typeface="Play"/>
            </a:endParaRPr>
          </a:p>
          <a:p>
            <a:pPr indent="0" lvl="0" marL="0" marR="0" rtl="0" algn="ctr">
              <a:lnSpc>
                <a:spcPct val="100000"/>
              </a:lnSpc>
              <a:spcBef>
                <a:spcPts val="1200"/>
              </a:spcBef>
              <a:spcAft>
                <a:spcPts val="0"/>
              </a:spcAft>
              <a:buClr>
                <a:srgbClr val="000000"/>
              </a:buClr>
              <a:buSzPts val="1300"/>
              <a:buFont typeface="Arial"/>
              <a:buNone/>
            </a:pPr>
            <a:r>
              <a:t/>
            </a:r>
            <a:endParaRPr b="0" i="0" sz="1300" u="none" cap="none" strike="noStrike">
              <a:solidFill>
                <a:srgbClr val="FFFFFF"/>
              </a:solidFill>
              <a:latin typeface="Play"/>
              <a:ea typeface="Play"/>
              <a:cs typeface="Play"/>
              <a:sym typeface="Play"/>
            </a:endParaRPr>
          </a:p>
          <a:p>
            <a:pPr indent="0" lvl="0" marL="0" marR="0" rtl="0" algn="l">
              <a:lnSpc>
                <a:spcPct val="115000"/>
              </a:lnSpc>
              <a:spcBef>
                <a:spcPts val="0"/>
              </a:spcBef>
              <a:spcAft>
                <a:spcPts val="0"/>
              </a:spcAft>
              <a:buClr>
                <a:srgbClr val="000000"/>
              </a:buClr>
              <a:buSzPts val="1300"/>
              <a:buFont typeface="Arial"/>
              <a:buNone/>
            </a:pPr>
            <a:r>
              <a:t/>
            </a:r>
            <a:endParaRPr b="0" i="0" sz="1300" u="none" cap="none" strike="noStrike">
              <a:solidFill>
                <a:srgbClr val="FFFFFF"/>
              </a:solidFill>
              <a:latin typeface="Play"/>
              <a:ea typeface="Play"/>
              <a:cs typeface="Play"/>
              <a:sym typeface="Play"/>
            </a:endParaRPr>
          </a:p>
          <a:p>
            <a:pPr indent="0" lvl="0" marL="0" marR="0" rtl="0" algn="just">
              <a:lnSpc>
                <a:spcPct val="150000"/>
              </a:lnSpc>
              <a:spcBef>
                <a:spcPts val="1600"/>
              </a:spcBef>
              <a:spcAft>
                <a:spcPts val="1200"/>
              </a:spcAft>
              <a:buClr>
                <a:srgbClr val="FFFFFF"/>
              </a:buClr>
              <a:buSzPts val="1100"/>
              <a:buFont typeface="Arial"/>
              <a:buNone/>
            </a:pPr>
            <a:r>
              <a:t/>
            </a:r>
            <a:endParaRPr b="1" i="1" sz="1500" u="sng" cap="none" strike="noStrike">
              <a:solidFill>
                <a:srgbClr val="FFFFFF"/>
              </a:solidFill>
              <a:latin typeface="Play"/>
              <a:ea typeface="Play"/>
              <a:cs typeface="Play"/>
              <a:sym typeface="Play"/>
            </a:endParaRPr>
          </a:p>
        </p:txBody>
      </p:sp>
      <p:graphicFrame>
        <p:nvGraphicFramePr>
          <p:cNvPr id="69" name="Google Shape;69;p14"/>
          <p:cNvGraphicFramePr/>
          <p:nvPr/>
        </p:nvGraphicFramePr>
        <p:xfrm>
          <a:off x="952500" y="3179385"/>
          <a:ext cx="3000000" cy="3000000"/>
        </p:xfrm>
        <a:graphic>
          <a:graphicData uri="http://schemas.openxmlformats.org/drawingml/2006/table">
            <a:tbl>
              <a:tblPr>
                <a:noFill/>
                <a:tableStyleId>{2195DDE5-D8DD-437B-BD49-1EAE25E98201}</a:tableStyleId>
              </a:tblPr>
              <a:tblGrid>
                <a:gridCol w="2413000"/>
                <a:gridCol w="2413000"/>
                <a:gridCol w="2413000"/>
              </a:tblGrid>
              <a:tr h="388800">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AMEY THAKUR</a:t>
                      </a:r>
                      <a:endParaRPr sz="1200" u="none" cap="none" strike="noStrike">
                        <a:solidFill>
                          <a:srgbClr val="FFFFFF"/>
                        </a:solidFill>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TE COMPS B-50</a:t>
                      </a:r>
                      <a:endParaRPr sz="1200" u="none" cap="none" strike="noStrike">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TU3F1819127</a:t>
                      </a:r>
                      <a:endParaRPr sz="1200" u="none" cap="none" strike="noStrike">
                        <a:solidFill>
                          <a:srgbClr val="FFFFFF"/>
                        </a:solidFill>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57500">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HASAN RIZVI</a:t>
                      </a:r>
                      <a:endParaRPr sz="1200" u="none" cap="none" strike="noStrike">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TE COMPS B-51</a:t>
                      </a:r>
                      <a:endParaRPr sz="1200" u="none" cap="none" strike="noStrike">
                        <a:solidFill>
                          <a:srgbClr val="FFFFFF"/>
                        </a:solidFill>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TU3F1819130</a:t>
                      </a:r>
                      <a:endParaRPr sz="1200" u="none" cap="none" strike="noStrike">
                        <a:solidFill>
                          <a:srgbClr val="FFFFFF"/>
                        </a:solidFill>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88800">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MEGA SATISH</a:t>
                      </a:r>
                      <a:endParaRPr sz="1200" u="none" cap="none" strike="noStrike">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TE COMPS B-58</a:t>
                      </a:r>
                      <a:endParaRPr sz="1200" u="none" cap="none" strike="noStrike">
                        <a:solidFill>
                          <a:srgbClr val="FFFFFF"/>
                        </a:solidFill>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TU3F1819139</a:t>
                      </a:r>
                      <a:endParaRPr sz="1200" u="none" cap="none" strike="noStrike">
                        <a:solidFill>
                          <a:srgbClr val="FFFFFF"/>
                        </a:solidFill>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88800">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AJAY DAVARE</a:t>
                      </a:r>
                      <a:endParaRPr sz="1200" u="none" cap="none" strike="noStrike">
                        <a:solidFill>
                          <a:srgbClr val="FFFFFF"/>
                        </a:solidFill>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TE COMPS B-01</a:t>
                      </a:r>
                      <a:endParaRPr sz="1200" u="none" cap="none" strike="noStrike">
                        <a:solidFill>
                          <a:srgbClr val="FFFFFF"/>
                        </a:solidFill>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GB" sz="1200" u="none" cap="none" strike="noStrike">
                          <a:solidFill>
                            <a:srgbClr val="FFFFFF"/>
                          </a:solidFill>
                          <a:latin typeface="Play"/>
                          <a:ea typeface="Play"/>
                          <a:cs typeface="Play"/>
                          <a:sym typeface="Play"/>
                        </a:rPr>
                        <a:t>TU3F1718006</a:t>
                      </a:r>
                      <a:endParaRPr sz="1200" u="none" cap="none" strike="noStrike">
                        <a:solidFill>
                          <a:srgbClr val="FFFFFF"/>
                        </a:solidFill>
                        <a:latin typeface="Play"/>
                        <a:ea typeface="Play"/>
                        <a:cs typeface="Play"/>
                        <a:sym typeface="Play"/>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2"/>
          <p:cNvSpPr txBox="1"/>
          <p:nvPr/>
        </p:nvSpPr>
        <p:spPr>
          <a:xfrm>
            <a:off x="271200" y="20745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REFERENCES</a:t>
            </a:r>
            <a:endParaRPr b="1" i="0" sz="2000" u="none" cap="none" strike="noStrike">
              <a:solidFill>
                <a:srgbClr val="FF0000"/>
              </a:solidFill>
              <a:latin typeface="Play"/>
              <a:ea typeface="Play"/>
              <a:cs typeface="Play"/>
              <a:sym typeface="Play"/>
            </a:endParaRPr>
          </a:p>
        </p:txBody>
      </p:sp>
      <p:sp>
        <p:nvSpPr>
          <p:cNvPr id="225" name="Google Shape;225;p32"/>
          <p:cNvSpPr txBox="1"/>
          <p:nvPr/>
        </p:nvSpPr>
        <p:spPr>
          <a:xfrm>
            <a:off x="271200" y="1083275"/>
            <a:ext cx="8602200" cy="3737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304800" lvl="0" marL="457200" marR="0" rtl="0" algn="just">
              <a:lnSpc>
                <a:spcPct val="115000"/>
              </a:lnSpc>
              <a:spcBef>
                <a:spcPts val="1800"/>
              </a:spcBef>
              <a:spcAft>
                <a:spcPts val="0"/>
              </a:spcAft>
              <a:buClr>
                <a:schemeClr val="dk1"/>
              </a:buClr>
              <a:buSzPts val="1200"/>
              <a:buFont typeface="Play"/>
              <a:buChar char="●"/>
            </a:pPr>
            <a:r>
              <a:rPr b="0" i="0" lang="en-GB" sz="1200" u="none" cap="none" strike="noStrike">
                <a:solidFill>
                  <a:schemeClr val="dk1"/>
                </a:solidFill>
                <a:latin typeface="Play"/>
                <a:ea typeface="Play"/>
                <a:cs typeface="Play"/>
                <a:sym typeface="Play"/>
              </a:rPr>
              <a:t>Q. Cai and Y. Zhou, "A quadtree-based hierarchical clustering method for visualizing large point dataset," 2016 Sixth International Conference on Information Science and Technology (ICIST), 2016, pp. 372-375, doi: 10.1109/ICIST.2016.7483441.</a:t>
            </a:r>
            <a:endParaRPr b="0" i="0" sz="1200" u="none" cap="none" strike="noStrike">
              <a:solidFill>
                <a:schemeClr val="dk1"/>
              </a:solidFill>
              <a:latin typeface="Play"/>
              <a:ea typeface="Play"/>
              <a:cs typeface="Play"/>
              <a:sym typeface="Play"/>
            </a:endParaRPr>
          </a:p>
          <a:p>
            <a:pPr indent="0" lvl="0" marL="457200" marR="0" rtl="0" algn="just">
              <a:lnSpc>
                <a:spcPct val="115000"/>
              </a:lnSpc>
              <a:spcBef>
                <a:spcPts val="1800"/>
              </a:spcBef>
              <a:spcAft>
                <a:spcPts val="0"/>
              </a:spcAft>
              <a:buClr>
                <a:srgbClr val="000000"/>
              </a:buClr>
              <a:buSzPts val="1200"/>
              <a:buFont typeface="Arial"/>
              <a:buNone/>
            </a:pPr>
            <a:r>
              <a:t/>
            </a:r>
            <a:endParaRPr b="0" i="0" sz="1200" u="none" cap="none" strike="noStrike">
              <a:solidFill>
                <a:schemeClr val="dk1"/>
              </a:solidFill>
              <a:latin typeface="Play"/>
              <a:ea typeface="Play"/>
              <a:cs typeface="Play"/>
              <a:sym typeface="Play"/>
            </a:endParaRPr>
          </a:p>
          <a:p>
            <a:pPr indent="-304800" lvl="0" marL="457200" marR="0" rtl="0" algn="just">
              <a:lnSpc>
                <a:spcPct val="115000"/>
              </a:lnSpc>
              <a:spcBef>
                <a:spcPts val="1800"/>
              </a:spcBef>
              <a:spcAft>
                <a:spcPts val="0"/>
              </a:spcAft>
              <a:buClr>
                <a:schemeClr val="dk1"/>
              </a:buClr>
              <a:buSzPts val="1200"/>
              <a:buFont typeface="Play"/>
              <a:buChar char="●"/>
            </a:pPr>
            <a:r>
              <a:rPr b="0" i="0" lang="en-GB" sz="1200" u="none" cap="none" strike="noStrike">
                <a:solidFill>
                  <a:schemeClr val="dk1"/>
                </a:solidFill>
                <a:latin typeface="Play"/>
                <a:ea typeface="Play"/>
                <a:cs typeface="Play"/>
                <a:sym typeface="Play"/>
              </a:rPr>
              <a:t>“An effective way to represent quadtrees” Communications of the ACM, Volume 25, Issue 12, Dec 1982 pp 905–910, doi:10.1145/358728.358741</a:t>
            </a:r>
            <a:endParaRPr b="0" i="0" sz="1200" u="none" cap="none" strike="noStrike">
              <a:solidFill>
                <a:schemeClr val="dk1"/>
              </a:solidFill>
              <a:latin typeface="Play"/>
              <a:ea typeface="Play"/>
              <a:cs typeface="Play"/>
              <a:sym typeface="Play"/>
            </a:endParaRPr>
          </a:p>
          <a:p>
            <a:pPr indent="0" lvl="0" marL="457200" marR="0" rtl="0" algn="just">
              <a:lnSpc>
                <a:spcPct val="115000"/>
              </a:lnSpc>
              <a:spcBef>
                <a:spcPts val="1800"/>
              </a:spcBef>
              <a:spcAft>
                <a:spcPts val="0"/>
              </a:spcAft>
              <a:buClr>
                <a:srgbClr val="000000"/>
              </a:buClr>
              <a:buSzPts val="1200"/>
              <a:buFont typeface="Arial"/>
              <a:buNone/>
            </a:pPr>
            <a:r>
              <a:t/>
            </a:r>
            <a:endParaRPr b="0" i="0" sz="1200" u="none" cap="none" strike="noStrike">
              <a:solidFill>
                <a:schemeClr val="dk1"/>
              </a:solidFill>
              <a:latin typeface="Play"/>
              <a:ea typeface="Play"/>
              <a:cs typeface="Play"/>
              <a:sym typeface="Play"/>
            </a:endParaRPr>
          </a:p>
          <a:p>
            <a:pPr indent="-304800" lvl="0" marL="457200" marR="0" rtl="0" algn="just">
              <a:lnSpc>
                <a:spcPct val="115000"/>
              </a:lnSpc>
              <a:spcBef>
                <a:spcPts val="1800"/>
              </a:spcBef>
              <a:spcAft>
                <a:spcPts val="0"/>
              </a:spcAft>
              <a:buClr>
                <a:schemeClr val="dk1"/>
              </a:buClr>
              <a:buSzPts val="1200"/>
              <a:buFont typeface="Play"/>
              <a:buChar char="●"/>
            </a:pPr>
            <a:r>
              <a:rPr b="0" i="0" lang="en-GB" sz="1200" u="none" cap="none" strike="noStrike">
                <a:solidFill>
                  <a:schemeClr val="dk1"/>
                </a:solidFill>
                <a:latin typeface="Play"/>
                <a:ea typeface="Play"/>
                <a:cs typeface="Play"/>
                <a:sym typeface="Play"/>
              </a:rPr>
              <a:t>“Optimal quadtree construction algorithms” </a:t>
            </a:r>
            <a:r>
              <a:rPr b="0" i="0" lang="en-GB" sz="1200" u="none" cap="none" strike="noStrike">
                <a:solidFill>
                  <a:schemeClr val="hlink"/>
                </a:solidFill>
                <a:uFill>
                  <a:noFill/>
                </a:uFill>
                <a:latin typeface="Play"/>
                <a:ea typeface="Play"/>
                <a:cs typeface="Play"/>
                <a:sym typeface="Play"/>
                <a:hlinkClick r:id="rId3"/>
              </a:rPr>
              <a:t>Computer Vision, Graphics, and Image Processing, Volume 37, Issue 3</a:t>
            </a:r>
            <a:r>
              <a:rPr b="0" i="0" lang="en-GB" sz="1200" u="none" cap="none" strike="noStrike">
                <a:solidFill>
                  <a:schemeClr val="dk1"/>
                </a:solidFill>
                <a:latin typeface="Play"/>
                <a:ea typeface="Play"/>
                <a:cs typeface="Play"/>
                <a:sym typeface="Play"/>
              </a:rPr>
              <a:t>, March 1987, pp 402–419,  </a:t>
            </a:r>
            <a:r>
              <a:rPr b="0" i="0" lang="en-GB" sz="1200" u="none" cap="none" strike="noStrike">
                <a:solidFill>
                  <a:schemeClr val="hlink"/>
                </a:solidFill>
                <a:uFill>
                  <a:noFill/>
                </a:uFill>
                <a:latin typeface="Play"/>
                <a:ea typeface="Play"/>
                <a:cs typeface="Play"/>
                <a:sym typeface="Play"/>
                <a:hlinkClick r:id="rId4"/>
              </a:rPr>
              <a:t>doi:10.1016/0734-189X(87)90045-4</a:t>
            </a:r>
            <a:endParaRPr b="0" i="0" sz="1200" u="none" cap="none" strike="noStrike">
              <a:solidFill>
                <a:schemeClr val="accent5"/>
              </a:solidFill>
              <a:latin typeface="Play"/>
              <a:ea typeface="Play"/>
              <a:cs typeface="Play"/>
              <a:sym typeface="Pl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3"/>
          <p:cNvSpPr txBox="1"/>
          <p:nvPr>
            <p:ph type="title"/>
          </p:nvPr>
        </p:nvSpPr>
        <p:spPr>
          <a:xfrm>
            <a:off x="311700" y="420750"/>
            <a:ext cx="8520600" cy="4302000"/>
          </a:xfrm>
          <a:prstGeom prst="rect">
            <a:avLst/>
          </a:prstGeom>
          <a:noFill/>
          <a:ln cap="flat" cmpd="sng" w="9525">
            <a:solidFill>
              <a:srgbClr val="FFFFFF"/>
            </a:solidFill>
            <a:prstDash val="solid"/>
            <a:round/>
            <a:headEnd len="sm" w="sm" type="none"/>
            <a:tailEnd len="sm" w="sm" type="none"/>
          </a:ln>
          <a:effectLst>
            <a:outerShdw blurRad="57150" rotWithShape="0" algn="bl" dir="5400000" dist="19050">
              <a:srgbClr val="FFFFFF">
                <a:alpha val="49019"/>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90"/>
              <a:buNone/>
            </a:pPr>
            <a:r>
              <a:rPr b="1" lang="en-GB" sz="3600">
                <a:solidFill>
                  <a:srgbClr val="FF0000"/>
                </a:solidFill>
                <a:latin typeface="Play"/>
                <a:ea typeface="Play"/>
                <a:cs typeface="Play"/>
                <a:sym typeface="Play"/>
              </a:rPr>
              <a:t>THANK YOU</a:t>
            </a:r>
            <a:endParaRPr b="1" sz="3600">
              <a:solidFill>
                <a:srgbClr val="FF0000"/>
              </a:solidFill>
              <a:latin typeface="Play"/>
              <a:ea typeface="Play"/>
              <a:cs typeface="Play"/>
              <a:sym typeface="Pl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nvSpPr>
        <p:spPr>
          <a:xfrm>
            <a:off x="1078800" y="4164775"/>
            <a:ext cx="6986400" cy="6846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rgbClr val="F0F3F6"/>
                </a:solidFill>
                <a:latin typeface="Play"/>
                <a:ea typeface="Play"/>
                <a:cs typeface="Play"/>
                <a:sym typeface="Play"/>
              </a:rPr>
              <a:t>An application capable of presenting a view of the QuadTree. </a:t>
            </a:r>
            <a:endParaRPr b="0" i="0" sz="1400" u="none" cap="none" strike="noStrike">
              <a:solidFill>
                <a:srgbClr val="F0F3F6"/>
              </a:solidFill>
              <a:latin typeface="Play"/>
              <a:ea typeface="Play"/>
              <a:cs typeface="Play"/>
              <a:sym typeface="Play"/>
            </a:endParaRPr>
          </a:p>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rgbClr val="F0F3F6"/>
                </a:solidFill>
                <a:latin typeface="Play"/>
                <a:ea typeface="Play"/>
                <a:cs typeface="Play"/>
                <a:sym typeface="Play"/>
              </a:rPr>
              <a:t>Design and development of QuadTree view and data model.</a:t>
            </a:r>
            <a:endParaRPr b="0" i="0" sz="1400" u="none" cap="none" strike="noStrike">
              <a:solidFill>
                <a:srgbClr val="FFFFFF"/>
              </a:solidFill>
              <a:latin typeface="Play"/>
              <a:ea typeface="Play"/>
              <a:cs typeface="Play"/>
              <a:sym typeface="Play"/>
            </a:endParaRPr>
          </a:p>
        </p:txBody>
      </p:sp>
      <p:pic>
        <p:nvPicPr>
          <p:cNvPr id="75" name="Google Shape;75;p15"/>
          <p:cNvPicPr preferRelativeResize="0"/>
          <p:nvPr/>
        </p:nvPicPr>
        <p:blipFill rotWithShape="1">
          <a:blip r:embed="rId3">
            <a:alphaModFix/>
          </a:blip>
          <a:srcRect b="0" l="0" r="0" t="0"/>
          <a:stretch/>
        </p:blipFill>
        <p:spPr>
          <a:xfrm>
            <a:off x="730350" y="601025"/>
            <a:ext cx="3332225" cy="3332225"/>
          </a:xfrm>
          <a:prstGeom prst="rect">
            <a:avLst/>
          </a:prstGeom>
          <a:noFill/>
          <a:ln cap="flat" cmpd="sng" w="9525">
            <a:solidFill>
              <a:schemeClr val="dk1"/>
            </a:solidFill>
            <a:prstDash val="solid"/>
            <a:round/>
            <a:headEnd len="sm" w="sm" type="none"/>
            <a:tailEnd len="sm" w="sm" type="none"/>
          </a:ln>
        </p:spPr>
      </p:pic>
      <p:pic>
        <p:nvPicPr>
          <p:cNvPr id="76" name="Google Shape;76;p15"/>
          <p:cNvPicPr preferRelativeResize="0"/>
          <p:nvPr/>
        </p:nvPicPr>
        <p:blipFill rotWithShape="1">
          <a:blip r:embed="rId4">
            <a:alphaModFix/>
          </a:blip>
          <a:srcRect b="0" l="0" r="0" t="0"/>
          <a:stretch/>
        </p:blipFill>
        <p:spPr>
          <a:xfrm>
            <a:off x="5206125" y="601025"/>
            <a:ext cx="3332225" cy="333222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nvSpPr>
        <p:spPr>
          <a:xfrm>
            <a:off x="271200" y="897775"/>
            <a:ext cx="8602200" cy="3993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just">
              <a:lnSpc>
                <a:spcPct val="115000"/>
              </a:lnSpc>
              <a:spcBef>
                <a:spcPts val="300"/>
              </a:spcBef>
              <a:spcAft>
                <a:spcPts val="0"/>
              </a:spcAft>
              <a:buClr>
                <a:srgbClr val="E8EAED"/>
              </a:buClr>
              <a:buSzPts val="1400"/>
              <a:buFont typeface="Play"/>
              <a:buChar char="●"/>
            </a:pPr>
            <a:r>
              <a:rPr b="0" i="0" lang="en-GB" sz="1400" u="none" cap="none" strike="noStrike">
                <a:solidFill>
                  <a:srgbClr val="E8EAED"/>
                </a:solidFill>
                <a:latin typeface="Play"/>
                <a:ea typeface="Play"/>
                <a:cs typeface="Play"/>
                <a:sym typeface="Play"/>
              </a:rPr>
              <a:t>Develop a program that can show a QuadTree view and data model architecture using a single global library.</a:t>
            </a:r>
            <a:endParaRPr b="0" i="0" sz="1400" u="none" cap="none" strike="noStrike">
              <a:solidFill>
                <a:srgbClr val="E8EAED"/>
              </a:solidFill>
              <a:latin typeface="Play"/>
              <a:ea typeface="Play"/>
              <a:cs typeface="Play"/>
              <a:sym typeface="Play"/>
            </a:endParaRPr>
          </a:p>
          <a:p>
            <a:pPr indent="0" lvl="0" marL="457200" marR="0" rtl="0" algn="just">
              <a:lnSpc>
                <a:spcPct val="115000"/>
              </a:lnSpc>
              <a:spcBef>
                <a:spcPts val="1200"/>
              </a:spcBef>
              <a:spcAft>
                <a:spcPts val="0"/>
              </a:spcAft>
              <a:buClr>
                <a:srgbClr val="000000"/>
              </a:buClr>
              <a:buSzPts val="1400"/>
              <a:buFont typeface="Arial"/>
              <a:buNone/>
            </a:pPr>
            <a:r>
              <a:t/>
            </a:r>
            <a:endParaRPr b="0" i="0" sz="1400" u="none" cap="none" strike="noStrike">
              <a:solidFill>
                <a:srgbClr val="E8EAED"/>
              </a:solidFill>
              <a:latin typeface="Play"/>
              <a:ea typeface="Play"/>
              <a:cs typeface="Play"/>
              <a:sym typeface="Play"/>
            </a:endParaRPr>
          </a:p>
          <a:p>
            <a:pPr indent="-317500" lvl="0" marL="457200" marR="0" rtl="0" algn="just">
              <a:lnSpc>
                <a:spcPct val="115000"/>
              </a:lnSpc>
              <a:spcBef>
                <a:spcPts val="1200"/>
              </a:spcBef>
              <a:spcAft>
                <a:spcPts val="0"/>
              </a:spcAft>
              <a:buClr>
                <a:srgbClr val="E8EAED"/>
              </a:buClr>
              <a:buSzPts val="1400"/>
              <a:buFont typeface="Play"/>
              <a:buChar char="●"/>
            </a:pPr>
            <a:r>
              <a:rPr b="0" i="0" lang="en-GB" sz="1400" u="none" cap="none" strike="noStrike">
                <a:solidFill>
                  <a:srgbClr val="E8EAED"/>
                </a:solidFill>
                <a:latin typeface="Play"/>
                <a:ea typeface="Play"/>
                <a:cs typeface="Play"/>
                <a:sym typeface="Play"/>
              </a:rPr>
              <a:t>Many digital map applications have the need to present large quantities of precise point data on the map. Such data can be weather information, the population in towns, etc. With the development of Internet of Things, we expect such data will grow at a rapid pace. How to visualize such magnitude of data on mobile devices and web browsers becomes a problem. </a:t>
            </a:r>
            <a:endParaRPr b="0" i="0" sz="1400" u="none" cap="none" strike="noStrike">
              <a:solidFill>
                <a:srgbClr val="E8EAED"/>
              </a:solidFill>
              <a:latin typeface="Play"/>
              <a:ea typeface="Play"/>
              <a:cs typeface="Play"/>
              <a:sym typeface="Play"/>
            </a:endParaRPr>
          </a:p>
          <a:p>
            <a:pPr indent="0" lvl="0" marL="457200" marR="0" rtl="0" algn="just">
              <a:lnSpc>
                <a:spcPct val="115000"/>
              </a:lnSpc>
              <a:spcBef>
                <a:spcPts val="1200"/>
              </a:spcBef>
              <a:spcAft>
                <a:spcPts val="0"/>
              </a:spcAft>
              <a:buClr>
                <a:srgbClr val="000000"/>
              </a:buClr>
              <a:buSzPts val="1400"/>
              <a:buFont typeface="Arial"/>
              <a:buNone/>
            </a:pPr>
            <a:r>
              <a:t/>
            </a:r>
            <a:endParaRPr b="0" i="0" sz="1400" u="none" cap="none" strike="noStrike">
              <a:solidFill>
                <a:srgbClr val="E8EAED"/>
              </a:solidFill>
              <a:latin typeface="Play"/>
              <a:ea typeface="Play"/>
              <a:cs typeface="Play"/>
              <a:sym typeface="Play"/>
            </a:endParaRPr>
          </a:p>
          <a:p>
            <a:pPr indent="-317500" lvl="0" marL="457200" marR="0" rtl="0" algn="just">
              <a:lnSpc>
                <a:spcPct val="115000"/>
              </a:lnSpc>
              <a:spcBef>
                <a:spcPts val="1200"/>
              </a:spcBef>
              <a:spcAft>
                <a:spcPts val="0"/>
              </a:spcAft>
              <a:buClr>
                <a:srgbClr val="E8EAED"/>
              </a:buClr>
              <a:buSzPts val="1400"/>
              <a:buFont typeface="Play"/>
              <a:buChar char="●"/>
            </a:pPr>
            <a:r>
              <a:rPr b="0" i="0" lang="en-GB" sz="1400" u="none" cap="none" strike="noStrike">
                <a:solidFill>
                  <a:srgbClr val="E8EAED"/>
                </a:solidFill>
                <a:latin typeface="Play"/>
                <a:ea typeface="Play"/>
                <a:cs typeface="Play"/>
                <a:sym typeface="Play"/>
              </a:rPr>
              <a:t>This project aims to build an efficient library for interactively visualizing such data, using a combination of grid-based clustering and hierarchical clustering, along with quadtree spatial indexing.</a:t>
            </a:r>
            <a:endParaRPr b="1" i="0" sz="1400" u="sng" cap="none" strike="noStrike">
              <a:solidFill>
                <a:schemeClr val="dk1"/>
              </a:solidFill>
              <a:latin typeface="Play"/>
              <a:ea typeface="Play"/>
              <a:cs typeface="Play"/>
              <a:sym typeface="Play"/>
            </a:endParaRPr>
          </a:p>
        </p:txBody>
      </p:sp>
      <p:sp>
        <p:nvSpPr>
          <p:cNvPr id="82" name="Google Shape;82;p16"/>
          <p:cNvSpPr txBox="1"/>
          <p:nvPr/>
        </p:nvSpPr>
        <p:spPr>
          <a:xfrm>
            <a:off x="270900" y="19810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ABSTRACT</a:t>
            </a:r>
            <a:endParaRPr b="1" i="0" sz="2000" u="none" cap="none" strike="noStrike">
              <a:solidFill>
                <a:srgbClr val="FF0000"/>
              </a:solidFill>
              <a:latin typeface="Play"/>
              <a:ea typeface="Play"/>
              <a:cs typeface="Play"/>
              <a:sym typeface="Pl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nvSpPr>
        <p:spPr>
          <a:xfrm>
            <a:off x="271200" y="897775"/>
            <a:ext cx="8602200" cy="3993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This project's objective is to provide a single global library that can be shared, reused, and readily accessed.</a:t>
            </a:r>
            <a:endParaRPr b="0" i="0" sz="1400" u="none" cap="none" strike="noStrike">
              <a:solidFill>
                <a:schemeClr val="dk1"/>
              </a:solidFill>
              <a:latin typeface="Play"/>
              <a:ea typeface="Play"/>
              <a:cs typeface="Play"/>
              <a:sym typeface="Play"/>
            </a:endParaRPr>
          </a:p>
          <a:p>
            <a:pPr indent="0" lvl="0" marL="0" marR="0" rtl="0" algn="ctr">
              <a:lnSpc>
                <a:spcPct val="115000"/>
              </a:lnSpc>
              <a:spcBef>
                <a:spcPts val="0"/>
              </a:spcBef>
              <a:spcAft>
                <a:spcPts val="0"/>
              </a:spcAft>
              <a:buClr>
                <a:srgbClr val="000000"/>
              </a:buClr>
              <a:buSzPts val="1400"/>
              <a:buFont typeface="Arial"/>
              <a:buNone/>
            </a:pPr>
            <a:r>
              <a:t/>
            </a:r>
            <a:endParaRPr b="0" i="0" sz="1400" u="none" cap="none" strike="noStrike">
              <a:solidFill>
                <a:schemeClr val="dk1"/>
              </a:solidFill>
              <a:latin typeface="Play"/>
              <a:ea typeface="Play"/>
              <a:cs typeface="Play"/>
              <a:sym typeface="Play"/>
            </a:endParaRPr>
          </a:p>
          <a:p>
            <a:pPr indent="457200" lvl="0" marL="1371600" marR="0" rtl="0" algn="just">
              <a:lnSpc>
                <a:spcPct val="115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Quadtree aims to be:</a:t>
            </a:r>
            <a:endParaRPr b="0" i="0" sz="1400" u="none" cap="none" strike="noStrike">
              <a:solidFill>
                <a:schemeClr val="dk1"/>
              </a:solidFill>
              <a:latin typeface="Play"/>
              <a:ea typeface="Play"/>
              <a:cs typeface="Play"/>
              <a:sym typeface="Play"/>
            </a:endParaRPr>
          </a:p>
          <a:p>
            <a:pPr indent="-317500" lvl="0" marL="2286000" marR="0" rtl="0" algn="just">
              <a:lnSpc>
                <a:spcPct val="115000"/>
              </a:lnSpc>
              <a:spcBef>
                <a:spcPts val="120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Versatile (can be used in dynamic and static contexts)</a:t>
            </a:r>
            <a:endParaRPr b="0" i="0" sz="1400" u="none" cap="none" strike="noStrike">
              <a:solidFill>
                <a:schemeClr val="dk1"/>
              </a:solidFill>
              <a:latin typeface="Play"/>
              <a:ea typeface="Play"/>
              <a:cs typeface="Play"/>
              <a:sym typeface="Play"/>
            </a:endParaRPr>
          </a:p>
          <a:p>
            <a:pPr indent="-317500" lvl="0" marL="2286000" marR="0" rtl="0" algn="just">
              <a:lnSpc>
                <a:spcPct val="115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Simple</a:t>
            </a:r>
            <a:endParaRPr b="0" i="0" sz="1400" u="none" cap="none" strike="noStrike">
              <a:solidFill>
                <a:schemeClr val="dk1"/>
              </a:solidFill>
              <a:latin typeface="Play"/>
              <a:ea typeface="Play"/>
              <a:cs typeface="Play"/>
              <a:sym typeface="Play"/>
            </a:endParaRPr>
          </a:p>
          <a:p>
            <a:pPr indent="-317500" lvl="0" marL="2286000" marR="0" rtl="0" algn="just">
              <a:lnSpc>
                <a:spcPct val="115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Lightweight</a:t>
            </a:r>
            <a:endParaRPr b="0" i="0" sz="1400" u="none" cap="none" strike="noStrike">
              <a:solidFill>
                <a:schemeClr val="dk1"/>
              </a:solidFill>
              <a:latin typeface="Play"/>
              <a:ea typeface="Play"/>
              <a:cs typeface="Play"/>
              <a:sym typeface="Play"/>
            </a:endParaRPr>
          </a:p>
          <a:p>
            <a:pPr indent="-317500" lvl="0" marL="2286000" marR="0" rtl="0" algn="just">
              <a:lnSpc>
                <a:spcPct val="115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Easy to use</a:t>
            </a:r>
            <a:endParaRPr b="0" i="0" sz="1400" u="none" cap="none" strike="noStrike">
              <a:solidFill>
                <a:schemeClr val="dk1"/>
              </a:solidFill>
              <a:latin typeface="Play"/>
              <a:ea typeface="Play"/>
              <a:cs typeface="Play"/>
              <a:sym typeface="Play"/>
            </a:endParaRPr>
          </a:p>
          <a:p>
            <a:pPr indent="-317500" lvl="0" marL="2286000" marR="0" rtl="0" algn="just">
              <a:lnSpc>
                <a:spcPct val="115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Fast</a:t>
            </a:r>
            <a:endParaRPr b="0" i="0" sz="1400" u="none" cap="none" strike="noStrike">
              <a:solidFill>
                <a:schemeClr val="dk1"/>
              </a:solidFill>
              <a:latin typeface="Play"/>
              <a:ea typeface="Play"/>
              <a:cs typeface="Play"/>
              <a:sym typeface="Play"/>
            </a:endParaRPr>
          </a:p>
          <a:p>
            <a:pPr indent="-317500" lvl="0" marL="2286000" marR="0" rtl="0" algn="just">
              <a:lnSpc>
                <a:spcPct val="115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Header only</a:t>
            </a:r>
            <a:endParaRPr b="0" i="0" sz="1400" u="none" cap="none" strike="noStrike">
              <a:solidFill>
                <a:schemeClr val="dk1"/>
              </a:solidFill>
              <a:latin typeface="Play"/>
              <a:ea typeface="Play"/>
              <a:cs typeface="Play"/>
              <a:sym typeface="Play"/>
            </a:endParaRPr>
          </a:p>
          <a:p>
            <a:pPr indent="-317500" lvl="0" marL="2286000" marR="0" rtl="0" algn="just">
              <a:lnSpc>
                <a:spcPct val="115000"/>
              </a:lnSpc>
              <a:spcBef>
                <a:spcPts val="0"/>
              </a:spcBef>
              <a:spcAft>
                <a:spcPts val="0"/>
              </a:spcAft>
              <a:buClr>
                <a:schemeClr val="dk1"/>
              </a:buClr>
              <a:buSzPts val="1400"/>
              <a:buFont typeface="Play"/>
              <a:buChar char="➔"/>
            </a:pPr>
            <a:r>
              <a:rPr b="0" i="0" lang="en-GB" sz="1400" u="none" cap="none" strike="noStrike">
                <a:solidFill>
                  <a:schemeClr val="dk1"/>
                </a:solidFill>
                <a:latin typeface="Play"/>
                <a:ea typeface="Play"/>
                <a:cs typeface="Play"/>
                <a:sym typeface="Play"/>
              </a:rPr>
              <a:t>Implemented with modern C/C++ features</a:t>
            </a:r>
            <a:endParaRPr b="1" i="0" sz="1400" u="sng" cap="none" strike="noStrike">
              <a:solidFill>
                <a:schemeClr val="dk1"/>
              </a:solidFill>
              <a:latin typeface="Play"/>
              <a:ea typeface="Play"/>
              <a:cs typeface="Play"/>
              <a:sym typeface="Play"/>
            </a:endParaRPr>
          </a:p>
        </p:txBody>
      </p:sp>
      <p:sp>
        <p:nvSpPr>
          <p:cNvPr id="88" name="Google Shape;88;p17"/>
          <p:cNvSpPr txBox="1"/>
          <p:nvPr/>
        </p:nvSpPr>
        <p:spPr>
          <a:xfrm>
            <a:off x="270900" y="19810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OBJECTIVES</a:t>
            </a:r>
            <a:endParaRPr b="1" i="0" sz="2000" u="none" cap="none" strike="noStrike">
              <a:solidFill>
                <a:srgbClr val="FF0000"/>
              </a:solidFill>
              <a:latin typeface="Play"/>
              <a:ea typeface="Play"/>
              <a:cs typeface="Play"/>
              <a:sym typeface="Pl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nvSpPr>
        <p:spPr>
          <a:xfrm>
            <a:off x="271200" y="20745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LITERATURE SURVEY</a:t>
            </a:r>
            <a:endParaRPr b="1" i="0" sz="2000" u="none" cap="none" strike="noStrike">
              <a:solidFill>
                <a:srgbClr val="FF0000"/>
              </a:solidFill>
              <a:latin typeface="Play"/>
              <a:ea typeface="Play"/>
              <a:cs typeface="Play"/>
              <a:sym typeface="Play"/>
            </a:endParaRPr>
          </a:p>
        </p:txBody>
      </p:sp>
      <p:sp>
        <p:nvSpPr>
          <p:cNvPr id="94" name="Google Shape;94;p18"/>
          <p:cNvSpPr txBox="1"/>
          <p:nvPr/>
        </p:nvSpPr>
        <p:spPr>
          <a:xfrm>
            <a:off x="1309225" y="944525"/>
            <a:ext cx="2038800" cy="492600"/>
          </a:xfrm>
          <a:prstGeom prst="rect">
            <a:avLst/>
          </a:prstGeom>
          <a:noFill/>
          <a:ln>
            <a:noFill/>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QuadTree is dead!!</a:t>
            </a:r>
            <a:endParaRPr b="0" i="0" sz="1400" u="none" cap="none" strike="noStrike">
              <a:solidFill>
                <a:schemeClr val="dk1"/>
              </a:solidFill>
              <a:latin typeface="Play"/>
              <a:ea typeface="Play"/>
              <a:cs typeface="Play"/>
              <a:sym typeface="Play"/>
            </a:endParaRPr>
          </a:p>
        </p:txBody>
      </p:sp>
      <p:sp>
        <p:nvSpPr>
          <p:cNvPr id="95" name="Google Shape;95;p18"/>
          <p:cNvSpPr txBox="1"/>
          <p:nvPr/>
        </p:nvSpPr>
        <p:spPr>
          <a:xfrm>
            <a:off x="4339250" y="1084650"/>
            <a:ext cx="4534200" cy="2586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chemeClr val="dk1"/>
                </a:solidFill>
                <a:latin typeface="Play"/>
                <a:ea typeface="Play"/>
                <a:cs typeface="Play"/>
                <a:sym typeface="Play"/>
              </a:rPr>
              <a:t>TYPES </a:t>
            </a:r>
            <a:r>
              <a:rPr b="0" i="0" lang="en-GB" sz="1400" u="none" cap="none" strike="noStrike">
                <a:solidFill>
                  <a:schemeClr val="dk1"/>
                </a:solidFill>
                <a:latin typeface="Play"/>
                <a:ea typeface="Play"/>
                <a:cs typeface="Play"/>
                <a:sym typeface="Play"/>
              </a:rPr>
              <a:t>– Point Quadtree, Edge Quadtree, Polygonal Map QuadTree.</a:t>
            </a:r>
            <a:endParaRPr b="0" i="0" sz="1400" u="none" cap="none" strike="noStrike">
              <a:solidFill>
                <a:srgbClr val="FFFFFF"/>
              </a:solidFill>
              <a:latin typeface="Play"/>
              <a:ea typeface="Play"/>
              <a:cs typeface="Play"/>
              <a:sym typeface="Play"/>
            </a:endParaRPr>
          </a:p>
          <a:p>
            <a:pPr indent="0" lvl="0" marL="0" marR="0" rtl="0" algn="l">
              <a:lnSpc>
                <a:spcPct val="180000"/>
              </a:lnSpc>
              <a:spcBef>
                <a:spcPts val="500"/>
              </a:spcBef>
              <a:spcAft>
                <a:spcPts val="0"/>
              </a:spcAft>
              <a:buClr>
                <a:srgbClr val="000000"/>
              </a:buClr>
              <a:buSzPts val="1400"/>
              <a:buFont typeface="Arial"/>
              <a:buNone/>
            </a:pPr>
            <a:r>
              <a:rPr b="0" i="0" lang="en-GB" sz="1400" u="none" cap="none" strike="noStrike">
                <a:solidFill>
                  <a:srgbClr val="FFFFFF"/>
                </a:solidFill>
                <a:latin typeface="Play"/>
                <a:ea typeface="Play"/>
                <a:cs typeface="Play"/>
                <a:sym typeface="Play"/>
              </a:rPr>
              <a:t>All forms of quadtrees share some common features:</a:t>
            </a:r>
            <a:endParaRPr b="0" i="0" sz="1400" u="none" cap="none" strike="noStrike">
              <a:solidFill>
                <a:srgbClr val="FFFFFF"/>
              </a:solidFill>
              <a:latin typeface="Play"/>
              <a:ea typeface="Play"/>
              <a:cs typeface="Play"/>
              <a:sym typeface="Play"/>
            </a:endParaRPr>
          </a:p>
          <a:p>
            <a:pPr indent="-317500" lvl="0" marL="457200" marR="0" rtl="0" algn="l">
              <a:lnSpc>
                <a:spcPct val="115000"/>
              </a:lnSpc>
              <a:spcBef>
                <a:spcPts val="500"/>
              </a:spcBef>
              <a:spcAft>
                <a:spcPts val="0"/>
              </a:spcAft>
              <a:buClr>
                <a:srgbClr val="FFFFFF"/>
              </a:buClr>
              <a:buSzPts val="1400"/>
              <a:buFont typeface="Play"/>
              <a:buChar char="➔"/>
            </a:pPr>
            <a:r>
              <a:rPr b="0" i="0" lang="en-GB" sz="1400" u="none" cap="none" strike="noStrike">
                <a:solidFill>
                  <a:srgbClr val="FFFFFF"/>
                </a:solidFill>
                <a:latin typeface="Play"/>
                <a:ea typeface="Play"/>
                <a:cs typeface="Play"/>
                <a:sym typeface="Play"/>
              </a:rPr>
              <a:t>They decompose space into adaptable cells.</a:t>
            </a:r>
            <a:endParaRPr b="0" i="0" sz="1400" u="none" cap="none" strike="noStrike">
              <a:solidFill>
                <a:srgbClr val="FFFFFF"/>
              </a:solidFill>
              <a:latin typeface="Play"/>
              <a:ea typeface="Play"/>
              <a:cs typeface="Play"/>
              <a:sym typeface="Play"/>
            </a:endParaRPr>
          </a:p>
          <a:p>
            <a:pPr indent="-317500" lvl="0" marL="457200" marR="0" rtl="0" algn="l">
              <a:lnSpc>
                <a:spcPct val="115000"/>
              </a:lnSpc>
              <a:spcBef>
                <a:spcPts val="0"/>
              </a:spcBef>
              <a:spcAft>
                <a:spcPts val="0"/>
              </a:spcAft>
              <a:buClr>
                <a:srgbClr val="FFFFFF"/>
              </a:buClr>
              <a:buSzPts val="1400"/>
              <a:buFont typeface="Play"/>
              <a:buChar char="➔"/>
            </a:pPr>
            <a:r>
              <a:rPr b="0" i="0" lang="en-GB" sz="1400" u="none" cap="none" strike="noStrike">
                <a:solidFill>
                  <a:srgbClr val="FFFFFF"/>
                </a:solidFill>
                <a:latin typeface="Play"/>
                <a:ea typeface="Play"/>
                <a:cs typeface="Play"/>
                <a:sym typeface="Play"/>
              </a:rPr>
              <a:t>Each cell (or bucket) has a maximum capacity. When maximum capacity is reached, the bucket splits.</a:t>
            </a:r>
            <a:endParaRPr b="0" i="0" sz="1400" u="none" cap="none" strike="noStrike">
              <a:solidFill>
                <a:srgbClr val="FFFFFF"/>
              </a:solidFill>
              <a:latin typeface="Play"/>
              <a:ea typeface="Play"/>
              <a:cs typeface="Play"/>
              <a:sym typeface="Play"/>
            </a:endParaRPr>
          </a:p>
          <a:p>
            <a:pPr indent="-317500" lvl="0" marL="457200" marR="0" rtl="0" algn="l">
              <a:lnSpc>
                <a:spcPct val="115000"/>
              </a:lnSpc>
              <a:spcBef>
                <a:spcPts val="0"/>
              </a:spcBef>
              <a:spcAft>
                <a:spcPts val="0"/>
              </a:spcAft>
              <a:buClr>
                <a:srgbClr val="FFFFFF"/>
              </a:buClr>
              <a:buSzPts val="1400"/>
              <a:buFont typeface="Play"/>
              <a:buChar char="➔"/>
            </a:pPr>
            <a:r>
              <a:rPr b="0" i="0" lang="en-GB" sz="1400" u="none" cap="none" strike="noStrike">
                <a:solidFill>
                  <a:srgbClr val="FFFFFF"/>
                </a:solidFill>
                <a:latin typeface="Play"/>
                <a:ea typeface="Play"/>
                <a:cs typeface="Play"/>
                <a:sym typeface="Play"/>
              </a:rPr>
              <a:t>The tree directory follows the spatial decomposition of the quadtree.</a:t>
            </a:r>
            <a:endParaRPr b="0" i="0" sz="1400" u="none" cap="none" strike="noStrike">
              <a:solidFill>
                <a:srgbClr val="FFFFFF"/>
              </a:solidFill>
              <a:latin typeface="Play"/>
              <a:ea typeface="Play"/>
              <a:cs typeface="Play"/>
              <a:sym typeface="Play"/>
            </a:endParaRPr>
          </a:p>
        </p:txBody>
      </p:sp>
      <p:sp>
        <p:nvSpPr>
          <p:cNvPr id="96" name="Google Shape;96;p18"/>
          <p:cNvSpPr txBox="1"/>
          <p:nvPr/>
        </p:nvSpPr>
        <p:spPr>
          <a:xfrm>
            <a:off x="4339350" y="4170750"/>
            <a:ext cx="4534200" cy="831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So to speak in layman’s term, A </a:t>
            </a:r>
            <a:r>
              <a:rPr b="0" i="1" lang="en-GB" sz="1400" u="none" cap="none" strike="noStrike">
                <a:solidFill>
                  <a:schemeClr val="dk1"/>
                </a:solidFill>
                <a:latin typeface="Play"/>
                <a:ea typeface="Play"/>
                <a:cs typeface="Play"/>
                <a:sym typeface="Play"/>
              </a:rPr>
              <a:t>quadtree</a:t>
            </a:r>
            <a:r>
              <a:rPr b="0" i="0" lang="en-GB" sz="1400" u="none" cap="none" strike="noStrike">
                <a:solidFill>
                  <a:schemeClr val="dk1"/>
                </a:solidFill>
                <a:latin typeface="Play"/>
                <a:ea typeface="Play"/>
                <a:cs typeface="Play"/>
                <a:sym typeface="Play"/>
              </a:rPr>
              <a:t> is a tree whose nodes either are leaves or have 4 children. The children are ordered 1, 2, 3, 4.</a:t>
            </a:r>
            <a:endParaRPr b="0" i="0" sz="1400" u="none" cap="none" strike="noStrike">
              <a:solidFill>
                <a:schemeClr val="dk1"/>
              </a:solidFill>
              <a:latin typeface="Play"/>
              <a:ea typeface="Play"/>
              <a:cs typeface="Play"/>
              <a:sym typeface="Play"/>
            </a:endParaRPr>
          </a:p>
        </p:txBody>
      </p:sp>
      <p:pic>
        <p:nvPicPr>
          <p:cNvPr id="97" name="Google Shape;97;p18"/>
          <p:cNvPicPr preferRelativeResize="0"/>
          <p:nvPr/>
        </p:nvPicPr>
        <p:blipFill rotWithShape="1">
          <a:blip r:embed="rId3">
            <a:alphaModFix/>
          </a:blip>
          <a:srcRect b="0" l="0" r="0" t="0"/>
          <a:stretch/>
        </p:blipFill>
        <p:spPr>
          <a:xfrm>
            <a:off x="875723" y="1568075"/>
            <a:ext cx="2905812" cy="2813800"/>
          </a:xfrm>
          <a:prstGeom prst="rect">
            <a:avLst/>
          </a:prstGeom>
          <a:noFill/>
          <a:ln cap="flat" cmpd="sng" w="9525">
            <a:solidFill>
              <a:schemeClr val="dk1"/>
            </a:solidFill>
            <a:prstDash val="solid"/>
            <a:round/>
            <a:headEnd len="sm" w="sm" type="none"/>
            <a:tailEnd len="sm" w="sm" type="none"/>
          </a:ln>
        </p:spPr>
      </p:pic>
      <p:sp>
        <p:nvSpPr>
          <p:cNvPr id="98" name="Google Shape;98;p18"/>
          <p:cNvSpPr txBox="1"/>
          <p:nvPr/>
        </p:nvSpPr>
        <p:spPr>
          <a:xfrm>
            <a:off x="1309225" y="4381875"/>
            <a:ext cx="2038800" cy="492600"/>
          </a:xfrm>
          <a:prstGeom prst="rect">
            <a:avLst/>
          </a:prstGeom>
          <a:noFill/>
          <a:ln>
            <a:noFill/>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I’m Dead, Now What?</a:t>
            </a:r>
            <a:endParaRPr b="0" i="0" sz="1400" u="none" cap="none" strike="noStrike">
              <a:solidFill>
                <a:schemeClr val="dk1"/>
              </a:solidFill>
              <a:latin typeface="Play"/>
              <a:ea typeface="Play"/>
              <a:cs typeface="Play"/>
              <a:sym typeface="Pl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nvSpPr>
        <p:spPr>
          <a:xfrm>
            <a:off x="271200" y="207450"/>
            <a:ext cx="8602200" cy="49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FF0000"/>
                </a:solidFill>
                <a:latin typeface="Play"/>
                <a:ea typeface="Play"/>
                <a:cs typeface="Play"/>
                <a:sym typeface="Play"/>
              </a:rPr>
              <a:t>INTRODUCTION</a:t>
            </a:r>
            <a:endParaRPr b="1" i="0" sz="2000" u="none" cap="none" strike="noStrike">
              <a:solidFill>
                <a:srgbClr val="FF0000"/>
              </a:solidFill>
              <a:latin typeface="Play"/>
              <a:ea typeface="Play"/>
              <a:cs typeface="Play"/>
              <a:sym typeface="Play"/>
            </a:endParaRPr>
          </a:p>
        </p:txBody>
      </p:sp>
      <p:sp>
        <p:nvSpPr>
          <p:cNvPr id="104" name="Google Shape;104;p19"/>
          <p:cNvSpPr txBox="1"/>
          <p:nvPr/>
        </p:nvSpPr>
        <p:spPr>
          <a:xfrm>
            <a:off x="271200" y="1553925"/>
            <a:ext cx="2577000" cy="4926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What is QuadTree?</a:t>
            </a:r>
            <a:endParaRPr b="0" i="0" sz="1400" u="none" cap="none" strike="noStrike">
              <a:solidFill>
                <a:schemeClr val="dk1"/>
              </a:solidFill>
              <a:latin typeface="Play"/>
              <a:ea typeface="Play"/>
              <a:cs typeface="Play"/>
              <a:sym typeface="Play"/>
            </a:endParaRPr>
          </a:p>
        </p:txBody>
      </p:sp>
      <p:pic>
        <p:nvPicPr>
          <p:cNvPr id="105" name="Google Shape;105;p19"/>
          <p:cNvPicPr preferRelativeResize="0"/>
          <p:nvPr/>
        </p:nvPicPr>
        <p:blipFill rotWithShape="1">
          <a:blip r:embed="rId3">
            <a:alphaModFix/>
          </a:blip>
          <a:srcRect b="0" l="0" r="0" t="0"/>
          <a:stretch/>
        </p:blipFill>
        <p:spPr>
          <a:xfrm>
            <a:off x="2991675" y="1279275"/>
            <a:ext cx="5881732" cy="3221475"/>
          </a:xfrm>
          <a:prstGeom prst="rect">
            <a:avLst/>
          </a:prstGeom>
          <a:noFill/>
          <a:ln cap="flat" cmpd="sng" w="9525">
            <a:solidFill>
              <a:schemeClr val="dk1"/>
            </a:solidFill>
            <a:prstDash val="solid"/>
            <a:round/>
            <a:headEnd len="sm" w="sm" type="none"/>
            <a:tailEnd len="sm" w="sm" type="none"/>
          </a:ln>
        </p:spPr>
      </p:pic>
      <p:cxnSp>
        <p:nvCxnSpPr>
          <p:cNvPr id="106" name="Google Shape;106;p19"/>
          <p:cNvCxnSpPr>
            <a:endCxn id="107" idx="0"/>
          </p:cNvCxnSpPr>
          <p:nvPr/>
        </p:nvCxnSpPr>
        <p:spPr>
          <a:xfrm flipH="1">
            <a:off x="1559700" y="2086525"/>
            <a:ext cx="5100" cy="478500"/>
          </a:xfrm>
          <a:prstGeom prst="straightConnector1">
            <a:avLst/>
          </a:prstGeom>
          <a:noFill/>
          <a:ln cap="flat" cmpd="sng" w="9525">
            <a:solidFill>
              <a:schemeClr val="dk1"/>
            </a:solidFill>
            <a:prstDash val="solid"/>
            <a:round/>
            <a:headEnd len="sm" w="sm" type="none"/>
            <a:tailEnd len="med" w="med" type="triangle"/>
          </a:ln>
        </p:spPr>
      </p:cxnSp>
      <p:sp>
        <p:nvSpPr>
          <p:cNvPr id="107" name="Google Shape;107;p19"/>
          <p:cNvSpPr txBox="1"/>
          <p:nvPr/>
        </p:nvSpPr>
        <p:spPr>
          <a:xfrm>
            <a:off x="271200" y="2565025"/>
            <a:ext cx="2577000" cy="1535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rgbClr val="F5F5F7"/>
                </a:solidFill>
                <a:latin typeface="Play"/>
                <a:ea typeface="Play"/>
                <a:cs typeface="Play"/>
                <a:sym typeface="Play"/>
              </a:rPr>
              <a:t>A data structure for organizing objects based on their locations in a two-dimensional space.</a:t>
            </a:r>
            <a:endParaRPr b="0" i="0" sz="1400" u="none" cap="none" strike="noStrike">
              <a:solidFill>
                <a:schemeClr val="dk1"/>
              </a:solidFill>
              <a:latin typeface="Play"/>
              <a:ea typeface="Play"/>
              <a:cs typeface="Play"/>
              <a:sym typeface="Pl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0"/>
          <p:cNvPicPr preferRelativeResize="0"/>
          <p:nvPr/>
        </p:nvPicPr>
        <p:blipFill rotWithShape="1">
          <a:blip r:embed="rId3">
            <a:alphaModFix/>
          </a:blip>
          <a:srcRect b="0" l="3548" r="0" t="0"/>
          <a:stretch/>
        </p:blipFill>
        <p:spPr>
          <a:xfrm>
            <a:off x="336650" y="1283850"/>
            <a:ext cx="4112960" cy="2575800"/>
          </a:xfrm>
          <a:prstGeom prst="rect">
            <a:avLst/>
          </a:prstGeom>
          <a:noFill/>
          <a:ln cap="flat" cmpd="sng" w="9525">
            <a:solidFill>
              <a:schemeClr val="dk1"/>
            </a:solidFill>
            <a:prstDash val="solid"/>
            <a:round/>
            <a:headEnd len="sm" w="sm" type="none"/>
            <a:tailEnd len="sm" w="sm" type="none"/>
          </a:ln>
        </p:spPr>
      </p:pic>
      <p:sp>
        <p:nvSpPr>
          <p:cNvPr id="113" name="Google Shape;113;p20"/>
          <p:cNvSpPr txBox="1"/>
          <p:nvPr/>
        </p:nvSpPr>
        <p:spPr>
          <a:xfrm>
            <a:off x="5134150" y="1283850"/>
            <a:ext cx="3535500" cy="25758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The quadtree partitioning strategy divides space into four quadrants at each level. When a quadrant contains more than one object, the tree subdivides that region into four smaller quadrants, adding a level to the tree.</a:t>
            </a:r>
            <a:endParaRPr b="0" i="0" sz="1400" u="none" cap="none" strike="noStrike">
              <a:solidFill>
                <a:schemeClr val="dk1"/>
              </a:solidFill>
              <a:latin typeface="Play"/>
              <a:ea typeface="Play"/>
              <a:cs typeface="Play"/>
              <a:sym typeface="Play"/>
            </a:endParaRPr>
          </a:p>
        </p:txBody>
      </p:sp>
      <p:cxnSp>
        <p:nvCxnSpPr>
          <p:cNvPr id="114" name="Google Shape;114;p20"/>
          <p:cNvCxnSpPr>
            <a:stCxn id="113" idx="1"/>
            <a:endCxn id="112" idx="3"/>
          </p:cNvCxnSpPr>
          <p:nvPr/>
        </p:nvCxnSpPr>
        <p:spPr>
          <a:xfrm rot="10800000">
            <a:off x="4449550" y="2571750"/>
            <a:ext cx="684600" cy="0"/>
          </a:xfrm>
          <a:prstGeom prst="straightConnector1">
            <a:avLst/>
          </a:prstGeom>
          <a:noFill/>
          <a:ln cap="flat" cmpd="sng" w="9525">
            <a:solidFill>
              <a:schemeClr val="dk1"/>
            </a:solidFill>
            <a:prstDash val="solid"/>
            <a:round/>
            <a:headEnd len="sm" w="sm" type="none"/>
            <a:tailEnd len="med" w="med" type="triangle"/>
          </a:ln>
        </p:spPr>
      </p:cxnSp>
      <p:sp>
        <p:nvSpPr>
          <p:cNvPr id="115" name="Google Shape;115;p20"/>
          <p:cNvSpPr txBox="1"/>
          <p:nvPr/>
        </p:nvSpPr>
        <p:spPr>
          <a:xfrm>
            <a:off x="336625" y="738775"/>
            <a:ext cx="4113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80000"/>
              </a:lnSpc>
              <a:spcBef>
                <a:spcPts val="500"/>
              </a:spcBef>
              <a:spcAft>
                <a:spcPts val="500"/>
              </a:spcAft>
              <a:buClr>
                <a:srgbClr val="000000"/>
              </a:buClr>
              <a:buSzPts val="1400"/>
              <a:buFont typeface="Arial"/>
              <a:buNone/>
            </a:pPr>
            <a:r>
              <a:rPr b="0" i="0" lang="en-GB" sz="1400" u="none" cap="none" strike="noStrike">
                <a:solidFill>
                  <a:srgbClr val="FFFFFF"/>
                </a:solidFill>
                <a:latin typeface="Play"/>
                <a:ea typeface="Play"/>
                <a:cs typeface="Play"/>
                <a:sym typeface="Play"/>
              </a:rPr>
              <a:t>A similar partitioning is also known as a </a:t>
            </a:r>
            <a:r>
              <a:rPr b="0" i="1" lang="en-GB" sz="1400" u="none" cap="none" strike="noStrike">
                <a:solidFill>
                  <a:srgbClr val="FFFFFF"/>
                </a:solidFill>
                <a:latin typeface="Play"/>
                <a:ea typeface="Play"/>
                <a:cs typeface="Play"/>
                <a:sym typeface="Play"/>
              </a:rPr>
              <a:t>Q-tree</a:t>
            </a:r>
            <a:r>
              <a:rPr b="0" i="0" lang="en-GB" sz="1400" u="none" cap="none" strike="noStrike">
                <a:solidFill>
                  <a:srgbClr val="FFFFFF"/>
                </a:solidFill>
                <a:latin typeface="Play"/>
                <a:ea typeface="Play"/>
                <a:cs typeface="Play"/>
                <a:sym typeface="Play"/>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nvSpPr>
        <p:spPr>
          <a:xfrm>
            <a:off x="374075" y="394300"/>
            <a:ext cx="2577000" cy="4926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How does QuadTree Works?</a:t>
            </a:r>
            <a:endParaRPr b="0" i="0" sz="1400" u="none" cap="none" strike="noStrike">
              <a:solidFill>
                <a:schemeClr val="dk1"/>
              </a:solidFill>
              <a:latin typeface="Play"/>
              <a:ea typeface="Play"/>
              <a:cs typeface="Play"/>
              <a:sym typeface="Play"/>
            </a:endParaRPr>
          </a:p>
        </p:txBody>
      </p:sp>
      <p:sp>
        <p:nvSpPr>
          <p:cNvPr id="121" name="Google Shape;121;p21"/>
          <p:cNvSpPr txBox="1"/>
          <p:nvPr/>
        </p:nvSpPr>
        <p:spPr>
          <a:xfrm>
            <a:off x="162575" y="1486900"/>
            <a:ext cx="3000000" cy="533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Play"/>
                <a:ea typeface="Play"/>
                <a:cs typeface="Play"/>
                <a:sym typeface="Play"/>
              </a:rPr>
              <a:t>Subdivide into uniform blocks</a:t>
            </a:r>
            <a:endParaRPr b="0" i="0" sz="1400" u="none" cap="none" strike="noStrike">
              <a:solidFill>
                <a:schemeClr val="dk1"/>
              </a:solidFill>
              <a:latin typeface="Play"/>
              <a:ea typeface="Play"/>
              <a:cs typeface="Play"/>
              <a:sym typeface="Play"/>
            </a:endParaRPr>
          </a:p>
        </p:txBody>
      </p:sp>
      <p:cxnSp>
        <p:nvCxnSpPr>
          <p:cNvPr id="122" name="Google Shape;122;p21"/>
          <p:cNvCxnSpPr>
            <a:stCxn id="120" idx="2"/>
            <a:endCxn id="121" idx="0"/>
          </p:cNvCxnSpPr>
          <p:nvPr/>
        </p:nvCxnSpPr>
        <p:spPr>
          <a:xfrm>
            <a:off x="1662575" y="886900"/>
            <a:ext cx="0" cy="600000"/>
          </a:xfrm>
          <a:prstGeom prst="straightConnector1">
            <a:avLst/>
          </a:prstGeom>
          <a:noFill/>
          <a:ln cap="flat" cmpd="sng" w="9525">
            <a:solidFill>
              <a:schemeClr val="dk1"/>
            </a:solidFill>
            <a:prstDash val="solid"/>
            <a:round/>
            <a:headEnd len="sm" w="sm" type="none"/>
            <a:tailEnd len="med" w="med" type="triangle"/>
          </a:ln>
        </p:spPr>
      </p:cxnSp>
      <p:pic>
        <p:nvPicPr>
          <p:cNvPr id="123" name="Google Shape;123;p21"/>
          <p:cNvPicPr preferRelativeResize="0"/>
          <p:nvPr/>
        </p:nvPicPr>
        <p:blipFill rotWithShape="1">
          <a:blip r:embed="rId3">
            <a:alphaModFix/>
          </a:blip>
          <a:srcRect b="0" l="0" r="0" t="0"/>
          <a:stretch/>
        </p:blipFill>
        <p:spPr>
          <a:xfrm>
            <a:off x="3932200" y="152400"/>
            <a:ext cx="4830716" cy="4838701"/>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